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57" r:id="rId3"/>
    <p:sldId id="258" r:id="rId4"/>
    <p:sldId id="271" r:id="rId5"/>
    <p:sldId id="272" r:id="rId6"/>
    <p:sldId id="266" r:id="rId7"/>
    <p:sldId id="273" r:id="rId8"/>
    <p:sldId id="274" r:id="rId9"/>
    <p:sldId id="278" r:id="rId10"/>
    <p:sldId id="275" r:id="rId11"/>
    <p:sldId id="279" r:id="rId12"/>
    <p:sldId id="276" r:id="rId13"/>
    <p:sldId id="280" r:id="rId14"/>
    <p:sldId id="277" r:id="rId15"/>
    <p:sldId id="281" r:id="rId16"/>
    <p:sldId id="282" r:id="rId17"/>
    <p:sldId id="283" r:id="rId18"/>
    <p:sldId id="270" r:id="rId1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65" autoAdjust="0"/>
    <p:restoredTop sz="94660"/>
  </p:normalViewPr>
  <p:slideViewPr>
    <p:cSldViewPr>
      <p:cViewPr>
        <p:scale>
          <a:sx n="32" d="100"/>
          <a:sy n="32" d="100"/>
        </p:scale>
        <p:origin x="-624"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6D01FF-DB3C-4DCA-A7AE-F69DEB933911}" type="datetimeFigureOut">
              <a:rPr lang="es-ES" smtClean="0"/>
              <a:pPr/>
              <a:t>26/10/2010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99DC94-C953-4064-B18E-3AC4C99F14A1}"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E399DC94-C953-4064-B18E-3AC4C99F14A1}" type="slidenum">
              <a:rPr lang="es-ES" smtClean="0"/>
              <a:pPr/>
              <a:t>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5748AD-880F-41ED-8FDC-EAA2C465110E}" type="datetimeFigureOut">
              <a:rPr lang="es-ES" smtClean="0"/>
              <a:pPr/>
              <a:t>26/10/2010</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215DD15-4271-45ED-8338-0DA9DD453A77}"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D5748AD-880F-41ED-8FDC-EAA2C465110E}" type="datetimeFigureOut">
              <a:rPr lang="es-ES" smtClean="0"/>
              <a:pPr/>
              <a:t>26/10/2010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215DD15-4271-45ED-8338-0DA9DD453A77}"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1D5748AD-880F-41ED-8FDC-EAA2C465110E}" type="datetimeFigureOut">
              <a:rPr lang="es-ES" smtClean="0"/>
              <a:pPr/>
              <a:t>26/10/2010</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215DD15-4271-45ED-8338-0DA9DD453A77}"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D5748AD-880F-41ED-8FDC-EAA2C465110E}" type="datetimeFigureOut">
              <a:rPr lang="es-ES" smtClean="0"/>
              <a:pPr/>
              <a:t>26/10/2010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215DD15-4271-45ED-8338-0DA9DD453A77}"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5748AD-880F-41ED-8FDC-EAA2C465110E}" type="datetimeFigureOut">
              <a:rPr lang="es-ES" smtClean="0"/>
              <a:pPr/>
              <a:t>26/10/2010</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E215DD15-4271-45ED-8338-0DA9DD453A77}"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D5748AD-880F-41ED-8FDC-EAA2C465110E}" type="datetimeFigureOut">
              <a:rPr lang="es-ES" smtClean="0"/>
              <a:pPr/>
              <a:t>26/10/2010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215DD15-4271-45ED-8338-0DA9DD453A77}"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D5748AD-880F-41ED-8FDC-EAA2C465110E}" type="datetimeFigureOut">
              <a:rPr lang="es-ES" smtClean="0"/>
              <a:pPr/>
              <a:t>26/10/2010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E215DD15-4271-45ED-8338-0DA9DD453A77}"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1D5748AD-880F-41ED-8FDC-EAA2C465110E}" type="datetimeFigureOut">
              <a:rPr lang="es-ES" smtClean="0"/>
              <a:pPr/>
              <a:t>26/10/2010</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E215DD15-4271-45ED-8338-0DA9DD453A77}"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1D5748AD-880F-41ED-8FDC-EAA2C465110E}" type="datetimeFigureOut">
              <a:rPr lang="es-ES" smtClean="0"/>
              <a:pPr/>
              <a:t>26/10/2010</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E215DD15-4271-45ED-8338-0DA9DD453A77}"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D5748AD-880F-41ED-8FDC-EAA2C465110E}" type="datetimeFigureOut">
              <a:rPr lang="es-ES" smtClean="0"/>
              <a:pPr/>
              <a:t>26/10/2010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215DD15-4271-45ED-8338-0DA9DD453A77}"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1D5748AD-880F-41ED-8FDC-EAA2C465110E}" type="datetimeFigureOut">
              <a:rPr lang="es-ES" smtClean="0"/>
              <a:pPr/>
              <a:t>26/10/2010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215DD15-4271-45ED-8338-0DA9DD453A77}" type="slidenum">
              <a:rPr lang="es-ES" smtClean="0"/>
              <a:pPr/>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5748AD-880F-41ED-8FDC-EAA2C465110E}" type="datetimeFigureOut">
              <a:rPr lang="es-ES" smtClean="0"/>
              <a:pPr/>
              <a:t>26/10/2010</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215DD15-4271-45ED-8338-0DA9DD453A77}"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7.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8.xml"/><Relationship Id="rId1" Type="http://schemas.openxmlformats.org/officeDocument/2006/relationships/slideLayout" Target="../slideLayouts/slideLayout2.xml"/><Relationship Id="rId5" Type="http://schemas.openxmlformats.org/officeDocument/2006/relationships/slide" Target="slide14.xml"/><Relationship Id="rId4" Type="http://schemas.openxmlformats.org/officeDocument/2006/relationships/slide" Target="slide1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699792" y="1844824"/>
            <a:ext cx="6444208" cy="2160240"/>
          </a:xfrm>
        </p:spPr>
        <p:txBody>
          <a:bodyPr/>
          <a:lstStyle/>
          <a:p>
            <a:pPr algn="ctr"/>
            <a:r>
              <a:rPr lang="es-ES"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Análisis de </a:t>
            </a:r>
            <a:r>
              <a:rPr lang="es-ES"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la primera jornada de observación y </a:t>
            </a:r>
            <a:r>
              <a:rPr lang="es-ES"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práctica docente.</a:t>
            </a:r>
            <a:endParaRPr lang="es-ES" cap="none"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2 Subtítulo"/>
          <p:cNvSpPr>
            <a:spLocks noGrp="1"/>
          </p:cNvSpPr>
          <p:nvPr>
            <p:ph type="subTitle" idx="1"/>
          </p:nvPr>
        </p:nvSpPr>
        <p:spPr>
          <a:xfrm>
            <a:off x="3563888" y="404664"/>
            <a:ext cx="5114778" cy="1101248"/>
          </a:xfrm>
        </p:spPr>
        <p:txBody>
          <a:bodyPr/>
          <a:lstStyle/>
          <a:p>
            <a:pPr algn="ctr"/>
            <a:r>
              <a:rPr lang="es-ES" b="1" dirty="0" smtClean="0">
                <a:solidFill>
                  <a:schemeClr val="bg1"/>
                </a:solidFill>
              </a:rPr>
              <a:t>ESCUELA PRIMARIA “HÉROES DE LA INDEPENDENCIA”</a:t>
            </a:r>
            <a:endParaRPr lang="es-ES" b="1" dirty="0">
              <a:solidFill>
                <a:schemeClr val="bg1"/>
              </a:solidFill>
            </a:endParaRPr>
          </a:p>
        </p:txBody>
      </p:sp>
      <p:sp>
        <p:nvSpPr>
          <p:cNvPr id="4" name="3 CuadroTexto"/>
          <p:cNvSpPr txBox="1"/>
          <p:nvPr/>
        </p:nvSpPr>
        <p:spPr>
          <a:xfrm>
            <a:off x="2987824" y="5373216"/>
            <a:ext cx="6156176"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es-E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OBSERVACIÓN Y PRÁCTICA DOCENTE III</a:t>
            </a:r>
          </a:p>
          <a:p>
            <a:pPr algn="r"/>
            <a:endParaRPr lang="es-E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endParaRPr>
          </a:p>
          <a:p>
            <a:pPr algn="r"/>
            <a:r>
              <a:rPr lang="es-E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11 AL 15 DE OCTUBRE DE 2010</a:t>
            </a:r>
            <a:r>
              <a:rPr lang="es-E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6" name="Picture 2" descr="F:\qUiNtO $3mEsTrE\Enelogo.JPG"/>
          <p:cNvPicPr>
            <a:picLocks noChangeAspect="1" noChangeArrowheads="1"/>
          </p:cNvPicPr>
          <p:nvPr/>
        </p:nvPicPr>
        <p:blipFill>
          <a:blip r:embed="rId2" cstate="print"/>
          <a:srcRect/>
          <a:stretch>
            <a:fillRect/>
          </a:stretch>
        </p:blipFill>
        <p:spPr bwMode="auto">
          <a:xfrm>
            <a:off x="251520" y="2204864"/>
            <a:ext cx="2195736" cy="31677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85728"/>
            <a:ext cx="7239000" cy="748684"/>
          </a:xfrm>
        </p:spPr>
        <p:txBody>
          <a:bodyPr>
            <a:normAutofit/>
          </a:bodyPr>
          <a:lstStyle/>
          <a:p>
            <a:pPr algn="ctr"/>
            <a:r>
              <a:rPr lang="es-ES"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OPORTUNIDADES</a:t>
            </a:r>
            <a:endParaRPr lang="es-ES" cap="none"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graphicFrame>
        <p:nvGraphicFramePr>
          <p:cNvPr id="6" name="5 Tabla"/>
          <p:cNvGraphicFramePr>
            <a:graphicFrameLocks noGrp="1"/>
          </p:cNvGraphicFramePr>
          <p:nvPr/>
        </p:nvGraphicFramePr>
        <p:xfrm>
          <a:off x="428596" y="1285860"/>
          <a:ext cx="7500990" cy="5000660"/>
        </p:xfrm>
        <a:graphic>
          <a:graphicData uri="http://schemas.openxmlformats.org/drawingml/2006/table">
            <a:tbl>
              <a:tblPr>
                <a:tableStyleId>{284E427A-3D55-4303-BF80-6455036E1DE7}</a:tableStyleId>
              </a:tblPr>
              <a:tblGrid>
                <a:gridCol w="1569793"/>
                <a:gridCol w="5931197"/>
              </a:tblGrid>
              <a:tr h="1050989">
                <a:tc>
                  <a:txBody>
                    <a:bodyPr/>
                    <a:lstStyle/>
                    <a:p>
                      <a:pPr algn="ctr">
                        <a:lnSpc>
                          <a:spcPct val="115000"/>
                        </a:lnSpc>
                        <a:spcAft>
                          <a:spcPts val="0"/>
                        </a:spcAft>
                      </a:pPr>
                      <a:r>
                        <a:rPr lang="es-ES" sz="1800">
                          <a:latin typeface="Ravie" pitchFamily="82" charset="0"/>
                        </a:rPr>
                        <a:t>SONIA</a:t>
                      </a:r>
                      <a:endParaRPr lang="es-ES" sz="1800">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2"/>
                        </a:buBlip>
                      </a:pPr>
                      <a:r>
                        <a:rPr lang="es-ES" sz="1800" dirty="0"/>
                        <a:t>Apoyo de la profesora titular.</a:t>
                      </a:r>
                    </a:p>
                    <a:p>
                      <a:pPr marL="342900" lvl="0" indent="-342900" algn="just">
                        <a:lnSpc>
                          <a:spcPct val="115000"/>
                        </a:lnSpc>
                        <a:spcAft>
                          <a:spcPts val="0"/>
                        </a:spcAft>
                        <a:buFont typeface="Symbol"/>
                        <a:buBlip>
                          <a:blip r:embed="rId2"/>
                        </a:buBlip>
                      </a:pPr>
                      <a:r>
                        <a:rPr lang="es-ES" sz="1800" dirty="0"/>
                        <a:t>Participación de los alumnos.</a:t>
                      </a:r>
                    </a:p>
                    <a:p>
                      <a:pPr marL="342900" marR="59055" lvl="0" indent="-342900" algn="just">
                        <a:spcAft>
                          <a:spcPts val="0"/>
                        </a:spcAft>
                        <a:buFont typeface="Symbol"/>
                        <a:buBlip>
                          <a:blip r:embed="rId2"/>
                        </a:buBlip>
                      </a:pPr>
                      <a:r>
                        <a:rPr lang="es-MX" sz="1800" dirty="0"/>
                        <a:t>Disposición de los padres de familia.</a:t>
                      </a:r>
                      <a:endParaRPr lang="es-ES" sz="1800" dirty="0">
                        <a:latin typeface="Calibri"/>
                        <a:ea typeface="Times New Roman"/>
                      </a:endParaRPr>
                    </a:p>
                  </a:txBody>
                  <a:tcPr marL="68580" marR="68580" marT="0" marB="0"/>
                </a:tc>
              </a:tr>
              <a:tr h="987305">
                <a:tc>
                  <a:txBody>
                    <a:bodyPr/>
                    <a:lstStyle/>
                    <a:p>
                      <a:pPr algn="ctr">
                        <a:lnSpc>
                          <a:spcPct val="115000"/>
                        </a:lnSpc>
                        <a:spcAft>
                          <a:spcPts val="0"/>
                        </a:spcAft>
                      </a:pPr>
                      <a:r>
                        <a:rPr lang="es-ES" sz="1800">
                          <a:latin typeface="Ravie" pitchFamily="82" charset="0"/>
                        </a:rPr>
                        <a:t>YENY</a:t>
                      </a:r>
                      <a:endParaRPr lang="es-ES" sz="1800">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2"/>
                        </a:buBlip>
                      </a:pPr>
                      <a:r>
                        <a:rPr lang="es-ES" sz="1800" dirty="0"/>
                        <a:t>Actitud  positiva del grupo hacia el trabajo</a:t>
                      </a:r>
                    </a:p>
                    <a:p>
                      <a:pPr marL="342900" lvl="0" indent="-342900" algn="just">
                        <a:lnSpc>
                          <a:spcPct val="115000"/>
                        </a:lnSpc>
                        <a:spcAft>
                          <a:spcPts val="0"/>
                        </a:spcAft>
                        <a:buFont typeface="Symbol"/>
                        <a:buBlip>
                          <a:blip r:embed="rId2"/>
                        </a:buBlip>
                      </a:pPr>
                      <a:r>
                        <a:rPr lang="es-ES" sz="1800" dirty="0"/>
                        <a:t>Disposición de los padres de familia en cuanto al cumplimiento de materiales</a:t>
                      </a:r>
                      <a:endParaRPr lang="es-ES" sz="1800" dirty="0">
                        <a:latin typeface="Calibri"/>
                        <a:ea typeface="Calibri"/>
                        <a:cs typeface="Times New Roman"/>
                      </a:endParaRPr>
                    </a:p>
                  </a:txBody>
                  <a:tcPr marL="68580" marR="68580" marT="0" marB="0"/>
                </a:tc>
              </a:tr>
              <a:tr h="2962366">
                <a:tc>
                  <a:txBody>
                    <a:bodyPr/>
                    <a:lstStyle/>
                    <a:p>
                      <a:pPr algn="ctr">
                        <a:lnSpc>
                          <a:spcPct val="115000"/>
                        </a:lnSpc>
                        <a:spcAft>
                          <a:spcPts val="0"/>
                        </a:spcAft>
                      </a:pPr>
                      <a:r>
                        <a:rPr lang="es-ES" sz="1800" dirty="0">
                          <a:latin typeface="Ravie" pitchFamily="82" charset="0"/>
                        </a:rPr>
                        <a:t>DEISY</a:t>
                      </a:r>
                      <a:endParaRPr lang="es-ES" sz="1800" dirty="0">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2"/>
                        </a:buBlip>
                      </a:pPr>
                      <a:r>
                        <a:rPr lang="es-ES" sz="1800" dirty="0"/>
                        <a:t>La disposición y actitud de los alumnos para trabajar los temas, así como el interés y emoción que presentaban los niños por la nueva forma de trabajo (actividades, material didáctico y dinámica grupal).</a:t>
                      </a:r>
                    </a:p>
                    <a:p>
                      <a:pPr marL="342900" lvl="0" indent="-342900" algn="just">
                        <a:lnSpc>
                          <a:spcPct val="115000"/>
                        </a:lnSpc>
                        <a:spcAft>
                          <a:spcPts val="0"/>
                        </a:spcAft>
                        <a:buFont typeface="Symbol"/>
                        <a:buBlip>
                          <a:blip r:embed="rId2"/>
                        </a:buBlip>
                      </a:pPr>
                      <a:r>
                        <a:rPr lang="es-ES" sz="1800" dirty="0"/>
                        <a:t>La disposición y respeto por parte de los padres en cuanto al material y a la nueva forma de trabajo, pues se mostraron con el mismo interés del aprendizaje de sus niños como con la docente titular. </a:t>
                      </a:r>
                      <a:endParaRPr lang="es-ES" sz="18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resent_001.png">
            <a:hlinkClick r:id="rId2" action="ppaction://hlinksldjump"/>
          </p:cNvPr>
          <p:cNvPicPr>
            <a:picLocks noChangeAspect="1"/>
          </p:cNvPicPr>
          <p:nvPr/>
        </p:nvPicPr>
        <p:blipFill>
          <a:blip r:embed="rId3" cstate="print"/>
          <a:stretch>
            <a:fillRect/>
          </a:stretch>
        </p:blipFill>
        <p:spPr>
          <a:xfrm>
            <a:off x="8286744" y="6034082"/>
            <a:ext cx="857256" cy="823918"/>
          </a:xfrm>
          <a:prstGeom prst="rect">
            <a:avLst/>
          </a:prstGeom>
        </p:spPr>
      </p:pic>
      <p:graphicFrame>
        <p:nvGraphicFramePr>
          <p:cNvPr id="5" name="4 Tabla"/>
          <p:cNvGraphicFramePr>
            <a:graphicFrameLocks noGrp="1"/>
          </p:cNvGraphicFramePr>
          <p:nvPr/>
        </p:nvGraphicFramePr>
        <p:xfrm>
          <a:off x="428596" y="428604"/>
          <a:ext cx="7286676" cy="5327904"/>
        </p:xfrm>
        <a:graphic>
          <a:graphicData uri="http://schemas.openxmlformats.org/drawingml/2006/table">
            <a:tbl>
              <a:tblPr>
                <a:tableStyleId>{284E427A-3D55-4303-BF80-6455036E1DE7}</a:tableStyleId>
              </a:tblPr>
              <a:tblGrid>
                <a:gridCol w="1524942"/>
                <a:gridCol w="5761734"/>
              </a:tblGrid>
              <a:tr h="272964">
                <a:tc>
                  <a:txBody>
                    <a:bodyPr/>
                    <a:lstStyle/>
                    <a:p>
                      <a:pPr algn="ctr">
                        <a:lnSpc>
                          <a:spcPct val="115000"/>
                        </a:lnSpc>
                        <a:spcAft>
                          <a:spcPts val="0"/>
                        </a:spcAft>
                      </a:pPr>
                      <a:r>
                        <a:rPr lang="es-ES" sz="1600">
                          <a:latin typeface="Ravie" pitchFamily="82" charset="0"/>
                        </a:rPr>
                        <a:t>ALVARO </a:t>
                      </a:r>
                      <a:endParaRPr lang="es-ES" sz="1600">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4"/>
                        </a:buBlip>
                      </a:pPr>
                      <a:endParaRPr lang="es-ES" sz="1600">
                        <a:latin typeface="Arial"/>
                        <a:ea typeface="Calibri"/>
                        <a:cs typeface="Times New Roman"/>
                      </a:endParaRPr>
                    </a:p>
                  </a:txBody>
                  <a:tcPr marL="68580" marR="68580" marT="0" marB="0"/>
                </a:tc>
              </a:tr>
              <a:tr h="1364820">
                <a:tc>
                  <a:txBody>
                    <a:bodyPr/>
                    <a:lstStyle/>
                    <a:p>
                      <a:pPr algn="ctr">
                        <a:lnSpc>
                          <a:spcPct val="115000"/>
                        </a:lnSpc>
                        <a:spcAft>
                          <a:spcPts val="0"/>
                        </a:spcAft>
                      </a:pPr>
                      <a:r>
                        <a:rPr lang="es-ES" sz="1600">
                          <a:latin typeface="Ravie" pitchFamily="82" charset="0"/>
                        </a:rPr>
                        <a:t>MARA</a:t>
                      </a:r>
                      <a:endParaRPr lang="es-ES" sz="1600">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4"/>
                        </a:buBlip>
                      </a:pPr>
                      <a:r>
                        <a:rPr lang="es-ES" sz="1600"/>
                        <a:t>Competencias para el aprendizaje permanente. Implican la posibilidad de aprender, asumir y dirigir el propio aprendizaje a lo largo de la vida, de integrarse a la cultura escrita, así como de movilizar los diversos saberes culturales, lingüísticos, sociales, científicos y tecnológicos para comprender la realidad.</a:t>
                      </a:r>
                      <a:endParaRPr lang="es-ES" sz="1600">
                        <a:latin typeface="Calibri"/>
                        <a:ea typeface="Calibri"/>
                        <a:cs typeface="Times New Roman"/>
                      </a:endParaRPr>
                    </a:p>
                  </a:txBody>
                  <a:tcPr marL="68580" marR="68580" marT="0" marB="0"/>
                </a:tc>
              </a:tr>
              <a:tr h="2729640">
                <a:tc>
                  <a:txBody>
                    <a:bodyPr/>
                    <a:lstStyle/>
                    <a:p>
                      <a:pPr algn="ctr">
                        <a:lnSpc>
                          <a:spcPct val="115000"/>
                        </a:lnSpc>
                        <a:spcAft>
                          <a:spcPts val="0"/>
                        </a:spcAft>
                      </a:pPr>
                      <a:r>
                        <a:rPr lang="es-ES" sz="1600" dirty="0">
                          <a:latin typeface="Ravie" pitchFamily="82" charset="0"/>
                        </a:rPr>
                        <a:t>ALBERTO </a:t>
                      </a:r>
                      <a:endParaRPr lang="es-ES" sz="1600" dirty="0">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4"/>
                        </a:buBlip>
                      </a:pPr>
                      <a:r>
                        <a:rPr lang="es-ES" sz="1600" dirty="0"/>
                        <a:t>En mi práctica me ayudo mucho las efemérides al dar mi clase de historia mediante a que se vio el descubrimiento de América, al momento de hacer una lluvia de ideas en el cual los niños participarían al respecto del tema, la mayoría menciono que ellos lo habían visto en las efemérides, al igual que mi experimento de ciencias naturales las diferencias de grasas mucho alumnos comentaban que las papas les hace daño muchos de ellos no las consumen por ello el día que se les pidió las comieron con mucho gusto, las aportaciones que la maestra titular les hace en comer saludable me ayudo mucho al dar el temas de nutrición.</a:t>
                      </a:r>
                      <a:endParaRPr lang="es-ES" sz="16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7239000" cy="820122"/>
          </a:xfrm>
        </p:spPr>
        <p:txBody>
          <a:bodyPr>
            <a:normAutofit/>
          </a:bodyPr>
          <a:lstStyle/>
          <a:p>
            <a:pPr algn="ctr"/>
            <a:r>
              <a:rPr lang="es-ES"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DEBILIDADES</a:t>
            </a:r>
            <a:endParaRPr lang="es-ES" cap="none"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graphicFrame>
        <p:nvGraphicFramePr>
          <p:cNvPr id="5" name="4 Tabla"/>
          <p:cNvGraphicFramePr>
            <a:graphicFrameLocks noGrp="1"/>
          </p:cNvGraphicFramePr>
          <p:nvPr/>
        </p:nvGraphicFramePr>
        <p:xfrm>
          <a:off x="357158" y="1357299"/>
          <a:ext cx="7358114" cy="4929221"/>
        </p:xfrm>
        <a:graphic>
          <a:graphicData uri="http://schemas.openxmlformats.org/drawingml/2006/table">
            <a:tbl>
              <a:tblPr>
                <a:tableStyleId>{18603FDC-E32A-4AB5-989C-0864C3EAD2B8}</a:tableStyleId>
              </a:tblPr>
              <a:tblGrid>
                <a:gridCol w="1539893"/>
                <a:gridCol w="5818221"/>
              </a:tblGrid>
              <a:tr h="1567281">
                <a:tc>
                  <a:txBody>
                    <a:bodyPr/>
                    <a:lstStyle/>
                    <a:p>
                      <a:pPr algn="ctr">
                        <a:lnSpc>
                          <a:spcPct val="115000"/>
                        </a:lnSpc>
                        <a:spcAft>
                          <a:spcPts val="0"/>
                        </a:spcAft>
                      </a:pPr>
                      <a:r>
                        <a:rPr lang="es-ES" sz="1800" dirty="0">
                          <a:solidFill>
                            <a:schemeClr val="accent2">
                              <a:lumMod val="20000"/>
                              <a:lumOff val="80000"/>
                            </a:schemeClr>
                          </a:solidFill>
                          <a:latin typeface="Ravie" pitchFamily="82" charset="0"/>
                        </a:rPr>
                        <a:t>SONIA</a:t>
                      </a:r>
                      <a:endParaRPr lang="es-ES" sz="1800" dirty="0">
                        <a:solidFill>
                          <a:schemeClr val="accent2">
                            <a:lumMod val="20000"/>
                            <a:lumOff val="80000"/>
                          </a:schemeClr>
                        </a:solidFill>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2"/>
                        </a:buBlip>
                      </a:pPr>
                      <a:r>
                        <a:rPr lang="es-ES" sz="1800">
                          <a:solidFill>
                            <a:schemeClr val="accent2">
                              <a:lumMod val="20000"/>
                              <a:lumOff val="80000"/>
                            </a:schemeClr>
                          </a:solidFill>
                        </a:rPr>
                        <a:t>Control grupal en actividades que se realizaron en el patio (al aire libre).</a:t>
                      </a:r>
                    </a:p>
                    <a:p>
                      <a:pPr marL="342900" lvl="0" indent="-342900" algn="just">
                        <a:lnSpc>
                          <a:spcPct val="115000"/>
                        </a:lnSpc>
                        <a:spcAft>
                          <a:spcPts val="0"/>
                        </a:spcAft>
                        <a:buFont typeface="Symbol"/>
                        <a:buBlip>
                          <a:blip r:embed="rId2"/>
                        </a:buBlip>
                      </a:pPr>
                      <a:r>
                        <a:rPr lang="es-ES" sz="1800">
                          <a:solidFill>
                            <a:schemeClr val="accent2">
                              <a:lumMod val="20000"/>
                              <a:lumOff val="80000"/>
                            </a:schemeClr>
                          </a:solidFill>
                        </a:rPr>
                        <a:t>La distribución de tiempos para la realización de las actividades.</a:t>
                      </a:r>
                    </a:p>
                    <a:p>
                      <a:pPr marL="342900" marR="59055" lvl="0" indent="-342900" algn="just">
                        <a:spcAft>
                          <a:spcPts val="0"/>
                        </a:spcAft>
                        <a:buFont typeface="Symbol"/>
                        <a:buBlip>
                          <a:blip r:embed="rId2"/>
                        </a:buBlip>
                      </a:pPr>
                      <a:r>
                        <a:rPr lang="es-MX" sz="1800">
                          <a:solidFill>
                            <a:schemeClr val="accent2">
                              <a:lumMod val="20000"/>
                              <a:lumOff val="80000"/>
                            </a:schemeClr>
                          </a:solidFill>
                        </a:rPr>
                        <a:t>La organización para evaluar los trabajos.</a:t>
                      </a:r>
                      <a:endParaRPr lang="es-ES" sz="1800">
                        <a:solidFill>
                          <a:schemeClr val="accent2">
                            <a:lumMod val="20000"/>
                            <a:lumOff val="80000"/>
                          </a:schemeClr>
                        </a:solidFill>
                        <a:latin typeface="Calibri"/>
                        <a:ea typeface="Times New Roman"/>
                      </a:endParaRPr>
                    </a:p>
                  </a:txBody>
                  <a:tcPr marL="68580" marR="68580" marT="0" marB="0"/>
                </a:tc>
              </a:tr>
              <a:tr h="1680970">
                <a:tc>
                  <a:txBody>
                    <a:bodyPr/>
                    <a:lstStyle/>
                    <a:p>
                      <a:pPr algn="ctr">
                        <a:lnSpc>
                          <a:spcPct val="115000"/>
                        </a:lnSpc>
                        <a:spcAft>
                          <a:spcPts val="0"/>
                        </a:spcAft>
                      </a:pPr>
                      <a:r>
                        <a:rPr lang="es-ES" sz="1800">
                          <a:solidFill>
                            <a:schemeClr val="accent2">
                              <a:lumMod val="20000"/>
                              <a:lumOff val="80000"/>
                            </a:schemeClr>
                          </a:solidFill>
                          <a:latin typeface="Ravie" pitchFamily="82" charset="0"/>
                        </a:rPr>
                        <a:t>YENY</a:t>
                      </a:r>
                      <a:endParaRPr lang="es-ES" sz="1800">
                        <a:solidFill>
                          <a:schemeClr val="accent2">
                            <a:lumMod val="20000"/>
                            <a:lumOff val="80000"/>
                          </a:schemeClr>
                        </a:solidFill>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2"/>
                        </a:buBlip>
                      </a:pPr>
                      <a:r>
                        <a:rPr lang="es-ES" sz="1800" dirty="0">
                          <a:solidFill>
                            <a:schemeClr val="accent2">
                              <a:lumMod val="20000"/>
                              <a:lumOff val="80000"/>
                            </a:schemeClr>
                          </a:solidFill>
                        </a:rPr>
                        <a:t>Control del grupo</a:t>
                      </a:r>
                    </a:p>
                    <a:p>
                      <a:pPr marL="342900" lvl="0" indent="-342900" algn="just">
                        <a:lnSpc>
                          <a:spcPct val="115000"/>
                        </a:lnSpc>
                        <a:spcAft>
                          <a:spcPts val="0"/>
                        </a:spcAft>
                        <a:buFont typeface="Symbol"/>
                        <a:buBlip>
                          <a:blip r:embed="rId2"/>
                        </a:buBlip>
                      </a:pPr>
                      <a:r>
                        <a:rPr lang="es-ES" sz="1800" dirty="0">
                          <a:solidFill>
                            <a:schemeClr val="accent2">
                              <a:lumMod val="20000"/>
                              <a:lumOff val="80000"/>
                            </a:schemeClr>
                          </a:solidFill>
                        </a:rPr>
                        <a:t>Interacción con los materiales (pizarrón, </a:t>
                      </a:r>
                      <a:r>
                        <a:rPr lang="es-ES" sz="1800" dirty="0" err="1">
                          <a:solidFill>
                            <a:schemeClr val="accent2">
                              <a:lumMod val="20000"/>
                              <a:lumOff val="80000"/>
                            </a:schemeClr>
                          </a:solidFill>
                        </a:rPr>
                        <a:t>enciclomedia</a:t>
                      </a:r>
                      <a:r>
                        <a:rPr lang="es-ES" sz="1800" dirty="0">
                          <a:solidFill>
                            <a:schemeClr val="accent2">
                              <a:lumMod val="20000"/>
                              <a:lumOff val="80000"/>
                            </a:schemeClr>
                          </a:solidFill>
                        </a:rPr>
                        <a:t>)</a:t>
                      </a:r>
                    </a:p>
                    <a:p>
                      <a:pPr marL="342900" lvl="0" indent="-342900" algn="just">
                        <a:lnSpc>
                          <a:spcPct val="115000"/>
                        </a:lnSpc>
                        <a:spcAft>
                          <a:spcPts val="0"/>
                        </a:spcAft>
                        <a:buFont typeface="Symbol"/>
                        <a:buBlip>
                          <a:blip r:embed="rId2"/>
                        </a:buBlip>
                      </a:pPr>
                      <a:r>
                        <a:rPr lang="es-ES" sz="1800" dirty="0">
                          <a:solidFill>
                            <a:schemeClr val="accent2">
                              <a:lumMod val="20000"/>
                              <a:lumOff val="80000"/>
                            </a:schemeClr>
                          </a:solidFill>
                        </a:rPr>
                        <a:t>Adecuar los tiempos en cada actividad</a:t>
                      </a:r>
                      <a:endParaRPr lang="es-ES" sz="1800" dirty="0">
                        <a:solidFill>
                          <a:schemeClr val="accent2">
                            <a:lumMod val="20000"/>
                            <a:lumOff val="80000"/>
                          </a:schemeClr>
                        </a:solidFill>
                        <a:latin typeface="Calibri"/>
                        <a:ea typeface="Calibri"/>
                        <a:cs typeface="Times New Roman"/>
                      </a:endParaRPr>
                    </a:p>
                  </a:txBody>
                  <a:tcPr marL="68580" marR="68580" marT="0" marB="0"/>
                </a:tc>
              </a:tr>
              <a:tr h="1680970">
                <a:tc>
                  <a:txBody>
                    <a:bodyPr/>
                    <a:lstStyle/>
                    <a:p>
                      <a:pPr algn="ctr">
                        <a:lnSpc>
                          <a:spcPct val="115000"/>
                        </a:lnSpc>
                        <a:spcAft>
                          <a:spcPts val="0"/>
                        </a:spcAft>
                      </a:pPr>
                      <a:r>
                        <a:rPr lang="es-ES" sz="1800" dirty="0">
                          <a:solidFill>
                            <a:schemeClr val="accent2">
                              <a:lumMod val="20000"/>
                              <a:lumOff val="80000"/>
                            </a:schemeClr>
                          </a:solidFill>
                          <a:latin typeface="Ravie" pitchFamily="82" charset="0"/>
                        </a:rPr>
                        <a:t>DEISY</a:t>
                      </a:r>
                      <a:endParaRPr lang="es-ES" sz="1800" dirty="0">
                        <a:solidFill>
                          <a:schemeClr val="accent2">
                            <a:lumMod val="20000"/>
                            <a:lumOff val="80000"/>
                          </a:schemeClr>
                        </a:solidFill>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2"/>
                        </a:buBlip>
                      </a:pPr>
                      <a:r>
                        <a:rPr lang="es-ES" sz="1800" dirty="0">
                          <a:solidFill>
                            <a:schemeClr val="accent2">
                              <a:lumMod val="20000"/>
                              <a:lumOff val="80000"/>
                            </a:schemeClr>
                          </a:solidFill>
                        </a:rPr>
                        <a:t>La falta de organización en cuanto a la evaluación, pues las rubricas establecidas eran muy eficientes, pero debido a los tiempos en algunas asignaturas no las pude llevar a cabo. </a:t>
                      </a:r>
                      <a:endParaRPr lang="es-ES" sz="1800" dirty="0">
                        <a:solidFill>
                          <a:schemeClr val="accent2">
                            <a:lumMod val="20000"/>
                            <a:lumOff val="80000"/>
                          </a:schemeClr>
                        </a:solidFill>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00034" y="642918"/>
          <a:ext cx="7286676" cy="5572164"/>
        </p:xfrm>
        <a:graphic>
          <a:graphicData uri="http://schemas.openxmlformats.org/drawingml/2006/table">
            <a:tbl>
              <a:tblPr>
                <a:tableStyleId>{18603FDC-E32A-4AB5-989C-0864C3EAD2B8}</a:tableStyleId>
              </a:tblPr>
              <a:tblGrid>
                <a:gridCol w="1928826"/>
                <a:gridCol w="5357850"/>
              </a:tblGrid>
              <a:tr h="464348">
                <a:tc>
                  <a:txBody>
                    <a:bodyPr/>
                    <a:lstStyle/>
                    <a:p>
                      <a:pPr marL="342900" lvl="0" indent="-342900" algn="just" rtl="0" eaLnBrk="1" latinLnBrk="0" hangingPunct="1">
                        <a:lnSpc>
                          <a:spcPct val="115000"/>
                        </a:lnSpc>
                        <a:spcAft>
                          <a:spcPts val="0"/>
                        </a:spcAft>
                        <a:buFont typeface="Symbol"/>
                        <a:buBlip>
                          <a:blip r:embed="rId2"/>
                        </a:buBlip>
                      </a:pPr>
                      <a:r>
                        <a:rPr kumimoji="0" lang="es-ES" sz="1800" kern="1200" dirty="0">
                          <a:solidFill>
                            <a:schemeClr val="accent2">
                              <a:lumMod val="20000"/>
                              <a:lumOff val="80000"/>
                            </a:schemeClr>
                          </a:solidFill>
                          <a:latin typeface="Ravie" pitchFamily="82" charset="0"/>
                        </a:rPr>
                        <a:t>ALVARO </a:t>
                      </a:r>
                      <a:endParaRPr kumimoji="0" lang="es-ES" sz="1800" kern="1200" dirty="0">
                        <a:solidFill>
                          <a:schemeClr val="accent2">
                            <a:lumMod val="20000"/>
                            <a:lumOff val="80000"/>
                          </a:schemeClr>
                        </a:solidFill>
                        <a:latin typeface="Ravie" pitchFamily="82" charset="0"/>
                        <a:ea typeface="+mn-ea"/>
                        <a:cs typeface="+mn-cs"/>
                      </a:endParaRPr>
                    </a:p>
                  </a:txBody>
                  <a:tcPr marL="68580" marR="68580" marT="0" marB="0"/>
                </a:tc>
                <a:tc>
                  <a:txBody>
                    <a:bodyPr/>
                    <a:lstStyle/>
                    <a:p>
                      <a:pPr marL="342900" lvl="0" indent="-342900" algn="just" rtl="0" eaLnBrk="1" latinLnBrk="0" hangingPunct="1">
                        <a:lnSpc>
                          <a:spcPct val="115000"/>
                        </a:lnSpc>
                        <a:spcAft>
                          <a:spcPts val="0"/>
                        </a:spcAft>
                        <a:buFont typeface="Symbol"/>
                        <a:buBlip>
                          <a:blip r:embed="rId2"/>
                        </a:buBlip>
                      </a:pPr>
                      <a:endParaRPr kumimoji="0" lang="es-ES" sz="1800" kern="1200" dirty="0">
                        <a:solidFill>
                          <a:schemeClr val="accent2">
                            <a:lumMod val="20000"/>
                            <a:lumOff val="80000"/>
                          </a:schemeClr>
                        </a:solidFill>
                        <a:latin typeface="+mn-lt"/>
                        <a:ea typeface="+mn-ea"/>
                        <a:cs typeface="+mn-cs"/>
                      </a:endParaRPr>
                    </a:p>
                  </a:txBody>
                  <a:tcPr marL="68580" marR="68580" marT="0" marB="0"/>
                </a:tc>
              </a:tr>
              <a:tr h="1393040">
                <a:tc>
                  <a:txBody>
                    <a:bodyPr/>
                    <a:lstStyle/>
                    <a:p>
                      <a:pPr marL="342900" lvl="0" indent="-342900" algn="just" rtl="0" eaLnBrk="1" latinLnBrk="0" hangingPunct="1">
                        <a:lnSpc>
                          <a:spcPct val="115000"/>
                        </a:lnSpc>
                        <a:spcAft>
                          <a:spcPts val="0"/>
                        </a:spcAft>
                        <a:buFont typeface="Symbol"/>
                        <a:buBlip>
                          <a:blip r:embed="rId2"/>
                        </a:buBlip>
                      </a:pPr>
                      <a:r>
                        <a:rPr kumimoji="0" lang="es-ES" sz="1800" kern="1200" dirty="0">
                          <a:solidFill>
                            <a:schemeClr val="accent2">
                              <a:lumMod val="20000"/>
                              <a:lumOff val="80000"/>
                            </a:schemeClr>
                          </a:solidFill>
                          <a:latin typeface="Ravie" pitchFamily="82" charset="0"/>
                        </a:rPr>
                        <a:t>MARA</a:t>
                      </a:r>
                      <a:endParaRPr kumimoji="0" lang="es-ES" sz="1800" kern="1200" dirty="0">
                        <a:solidFill>
                          <a:schemeClr val="accent2">
                            <a:lumMod val="20000"/>
                            <a:lumOff val="80000"/>
                          </a:schemeClr>
                        </a:solidFill>
                        <a:latin typeface="Ravie" pitchFamily="82" charset="0"/>
                        <a:ea typeface="+mn-ea"/>
                        <a:cs typeface="+mn-cs"/>
                      </a:endParaRPr>
                    </a:p>
                  </a:txBody>
                  <a:tcPr marL="68580" marR="68580" marT="0" marB="0"/>
                </a:tc>
                <a:tc>
                  <a:txBody>
                    <a:bodyPr/>
                    <a:lstStyle/>
                    <a:p>
                      <a:pPr marL="342900" marR="59055" lvl="0" indent="-342900" algn="just" rtl="0" eaLnBrk="1" latinLnBrk="0" hangingPunct="1">
                        <a:lnSpc>
                          <a:spcPct val="115000"/>
                        </a:lnSpc>
                        <a:spcAft>
                          <a:spcPts val="0"/>
                        </a:spcAft>
                        <a:buFont typeface="Symbol"/>
                        <a:buBlip>
                          <a:blip r:embed="rId2"/>
                        </a:buBlip>
                      </a:pPr>
                      <a:r>
                        <a:rPr kumimoji="0" lang="es-ES" sz="1800" kern="1200" dirty="0">
                          <a:solidFill>
                            <a:schemeClr val="accent2">
                              <a:lumMod val="20000"/>
                              <a:lumOff val="80000"/>
                            </a:schemeClr>
                          </a:solidFill>
                          <a:latin typeface="+mn-lt"/>
                          <a:ea typeface="+mn-ea"/>
                          <a:cs typeface="+mn-cs"/>
                        </a:rPr>
                        <a:t>Control Grupal</a:t>
                      </a:r>
                    </a:p>
                    <a:p>
                      <a:pPr marL="342900" lvl="0" indent="-342900" algn="just" rtl="0" eaLnBrk="1" latinLnBrk="0" hangingPunct="1">
                        <a:lnSpc>
                          <a:spcPct val="115000"/>
                        </a:lnSpc>
                        <a:spcAft>
                          <a:spcPts val="0"/>
                        </a:spcAft>
                        <a:buFont typeface="Symbol"/>
                        <a:buBlip>
                          <a:blip r:embed="rId2"/>
                        </a:buBlip>
                      </a:pPr>
                      <a:r>
                        <a:rPr kumimoji="0" lang="es-ES" sz="1800" kern="1200" dirty="0">
                          <a:solidFill>
                            <a:schemeClr val="accent2">
                              <a:lumMod val="20000"/>
                              <a:lumOff val="80000"/>
                            </a:schemeClr>
                          </a:solidFill>
                          <a:latin typeface="+mn-lt"/>
                          <a:ea typeface="+mn-ea"/>
                          <a:cs typeface="+mn-cs"/>
                        </a:rPr>
                        <a:t>Establecer límites entre los juegos y las actividades grupales</a:t>
                      </a:r>
                    </a:p>
                  </a:txBody>
                  <a:tcPr marL="68580" marR="68580" marT="0" marB="0"/>
                </a:tc>
              </a:tr>
              <a:tr h="3714776">
                <a:tc>
                  <a:txBody>
                    <a:bodyPr/>
                    <a:lstStyle/>
                    <a:p>
                      <a:pPr marL="342900" lvl="0" indent="-342900" algn="just" rtl="0" eaLnBrk="1" latinLnBrk="0" hangingPunct="1">
                        <a:lnSpc>
                          <a:spcPct val="115000"/>
                        </a:lnSpc>
                        <a:spcAft>
                          <a:spcPts val="0"/>
                        </a:spcAft>
                        <a:buFont typeface="Symbol"/>
                        <a:buBlip>
                          <a:blip r:embed="rId2"/>
                        </a:buBlip>
                      </a:pPr>
                      <a:r>
                        <a:rPr kumimoji="0" lang="es-ES" sz="1800" kern="1200" dirty="0">
                          <a:solidFill>
                            <a:schemeClr val="accent2">
                              <a:lumMod val="20000"/>
                              <a:lumOff val="80000"/>
                            </a:schemeClr>
                          </a:solidFill>
                          <a:latin typeface="Ravie" pitchFamily="82" charset="0"/>
                        </a:rPr>
                        <a:t>ALBERTO </a:t>
                      </a:r>
                      <a:endParaRPr kumimoji="0" lang="es-ES" sz="1800" kern="1200" dirty="0">
                        <a:solidFill>
                          <a:schemeClr val="accent2">
                            <a:lumMod val="20000"/>
                            <a:lumOff val="80000"/>
                          </a:schemeClr>
                        </a:solidFill>
                        <a:latin typeface="Ravie" pitchFamily="82" charset="0"/>
                        <a:ea typeface="+mn-ea"/>
                        <a:cs typeface="+mn-cs"/>
                      </a:endParaRPr>
                    </a:p>
                  </a:txBody>
                  <a:tcPr marL="68580" marR="68580" marT="0" marB="0"/>
                </a:tc>
                <a:tc>
                  <a:txBody>
                    <a:bodyPr/>
                    <a:lstStyle/>
                    <a:p>
                      <a:pPr marL="342900" lvl="0" indent="-342900" algn="just" rtl="0" eaLnBrk="1" latinLnBrk="0" hangingPunct="1">
                        <a:lnSpc>
                          <a:spcPct val="115000"/>
                        </a:lnSpc>
                        <a:spcAft>
                          <a:spcPts val="0"/>
                        </a:spcAft>
                        <a:buFont typeface="Symbol"/>
                        <a:buBlip>
                          <a:blip r:embed="rId2"/>
                        </a:buBlip>
                      </a:pPr>
                      <a:r>
                        <a:rPr kumimoji="0" lang="es-ES" sz="1800" kern="1200" dirty="0">
                          <a:solidFill>
                            <a:schemeClr val="accent2">
                              <a:lumMod val="20000"/>
                              <a:lumOff val="80000"/>
                            </a:schemeClr>
                          </a:solidFill>
                          <a:latin typeface="+mn-lt"/>
                          <a:ea typeface="+mn-ea"/>
                          <a:cs typeface="+mn-cs"/>
                        </a:rPr>
                        <a:t>Al dar la clase de educación física que ocasionó mucho problema mediante a que los alumnos en año escolar pasado no estaban acostumbrados a salir a educación física solo cuando el promotor realizaba clase con ellos, con esto los alumnos no saben seguir indicaciones ante los juegos realizados pero no son todos aproximadamente la mitad del salón, porque trabajaban con distintos maestros.</a:t>
                      </a:r>
                    </a:p>
                  </a:txBody>
                  <a:tcPr marL="68580" marR="68580" marT="0" marB="0"/>
                </a:tc>
              </a:tr>
            </a:tbl>
          </a:graphicData>
        </a:graphic>
      </p:graphicFrame>
      <p:pic>
        <p:nvPicPr>
          <p:cNvPr id="3" name="2 Imagen" descr="present_001.png">
            <a:hlinkClick r:id="rId3" action="ppaction://hlinksldjump"/>
          </p:cNvPr>
          <p:cNvPicPr>
            <a:picLocks noChangeAspect="1"/>
          </p:cNvPicPr>
          <p:nvPr/>
        </p:nvPicPr>
        <p:blipFill>
          <a:blip r:embed="rId4" cstate="print"/>
          <a:stretch>
            <a:fillRect/>
          </a:stretch>
        </p:blipFill>
        <p:spPr>
          <a:xfrm>
            <a:off x="8286744" y="6034082"/>
            <a:ext cx="857256" cy="82391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7239000" cy="785810"/>
          </a:xfrm>
        </p:spPr>
        <p:txBody>
          <a:bodyPr>
            <a:normAutofit/>
          </a:bodyPr>
          <a:lstStyle/>
          <a:p>
            <a:pPr algn="ctr"/>
            <a:r>
              <a:rPr lang="es-ES"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AMENAZAS</a:t>
            </a:r>
            <a:endParaRPr lang="es-ES" cap="none"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graphicFrame>
        <p:nvGraphicFramePr>
          <p:cNvPr id="5" name="4 Tabla"/>
          <p:cNvGraphicFramePr>
            <a:graphicFrameLocks noGrp="1"/>
          </p:cNvGraphicFramePr>
          <p:nvPr/>
        </p:nvGraphicFramePr>
        <p:xfrm>
          <a:off x="428596" y="1285860"/>
          <a:ext cx="7358114" cy="5143535"/>
        </p:xfrm>
        <a:graphic>
          <a:graphicData uri="http://schemas.openxmlformats.org/drawingml/2006/table">
            <a:tbl>
              <a:tblPr>
                <a:tableStyleId>{D113A9D2-9D6B-4929-AA2D-F23B5EE8CBE7}</a:tableStyleId>
              </a:tblPr>
              <a:tblGrid>
                <a:gridCol w="1539892"/>
                <a:gridCol w="5818222"/>
              </a:tblGrid>
              <a:tr h="1210243">
                <a:tc>
                  <a:txBody>
                    <a:bodyPr/>
                    <a:lstStyle/>
                    <a:p>
                      <a:pPr algn="ctr">
                        <a:lnSpc>
                          <a:spcPct val="115000"/>
                        </a:lnSpc>
                        <a:spcAft>
                          <a:spcPts val="0"/>
                        </a:spcAft>
                      </a:pPr>
                      <a:r>
                        <a:rPr lang="es-ES" sz="1600" dirty="0">
                          <a:solidFill>
                            <a:schemeClr val="bg1">
                              <a:lumMod val="20000"/>
                              <a:lumOff val="80000"/>
                            </a:schemeClr>
                          </a:solidFill>
                          <a:latin typeface="Ravie" pitchFamily="82" charset="0"/>
                        </a:rPr>
                        <a:t>SONIA</a:t>
                      </a:r>
                      <a:endParaRPr lang="es-ES" sz="1600" dirty="0">
                        <a:solidFill>
                          <a:schemeClr val="bg1">
                            <a:lumMod val="20000"/>
                            <a:lumOff val="80000"/>
                          </a:schemeClr>
                        </a:solidFill>
                        <a:latin typeface="Ravie" pitchFamily="82" charset="0"/>
                        <a:ea typeface="Calibri"/>
                        <a:cs typeface="Times New Roman"/>
                      </a:endParaRPr>
                    </a:p>
                  </a:txBody>
                  <a:tcPr marL="68580" marR="68580" marT="0" marB="0"/>
                </a:tc>
                <a:tc>
                  <a:txBody>
                    <a:bodyPr/>
                    <a:lstStyle/>
                    <a:p>
                      <a:pPr marL="342900" lvl="0" indent="-342900" algn="just" rtl="0" eaLnBrk="1" latinLnBrk="0" hangingPunct="1">
                        <a:lnSpc>
                          <a:spcPct val="115000"/>
                        </a:lnSpc>
                        <a:spcAft>
                          <a:spcPts val="0"/>
                        </a:spcAft>
                        <a:buFont typeface="Symbol"/>
                        <a:buBlip>
                          <a:blip r:embed="rId2"/>
                        </a:buBlip>
                      </a:pPr>
                      <a:r>
                        <a:rPr kumimoji="0" lang="es-ES" sz="1400" kern="1200" dirty="0">
                          <a:solidFill>
                            <a:schemeClr val="bg1">
                              <a:lumMod val="20000"/>
                              <a:lumOff val="80000"/>
                            </a:schemeClr>
                          </a:solidFill>
                          <a:latin typeface="+mn-lt"/>
                          <a:ea typeface="+mn-ea"/>
                          <a:cs typeface="+mn-cs"/>
                        </a:rPr>
                        <a:t>La falta de tiempo para la aplicación de las secuencias didácticas planeadas debido a actividades escolares externas.</a:t>
                      </a:r>
                    </a:p>
                    <a:p>
                      <a:pPr marL="342900" lvl="0" indent="-342900" algn="just" rtl="0" eaLnBrk="1" latinLnBrk="0" hangingPunct="1">
                        <a:lnSpc>
                          <a:spcPct val="115000"/>
                        </a:lnSpc>
                        <a:spcAft>
                          <a:spcPts val="0"/>
                        </a:spcAft>
                        <a:buFont typeface="Symbol"/>
                        <a:buBlip>
                          <a:blip r:embed="rId2"/>
                        </a:buBlip>
                      </a:pPr>
                      <a:r>
                        <a:rPr kumimoji="0" lang="es-ES" sz="1400" kern="1200" dirty="0">
                          <a:solidFill>
                            <a:schemeClr val="bg1">
                              <a:lumMod val="20000"/>
                              <a:lumOff val="80000"/>
                            </a:schemeClr>
                          </a:solidFill>
                          <a:latin typeface="+mn-lt"/>
                          <a:ea typeface="+mn-ea"/>
                          <a:cs typeface="+mn-cs"/>
                        </a:rPr>
                        <a:t>No todos los alumnos cumplen con las tareas o los materiales.</a:t>
                      </a:r>
                    </a:p>
                  </a:txBody>
                  <a:tcPr marL="68580" marR="68580" marT="0" marB="0"/>
                </a:tc>
              </a:tr>
              <a:tr h="1109390">
                <a:tc>
                  <a:txBody>
                    <a:bodyPr/>
                    <a:lstStyle/>
                    <a:p>
                      <a:pPr algn="ctr">
                        <a:lnSpc>
                          <a:spcPct val="115000"/>
                        </a:lnSpc>
                        <a:spcAft>
                          <a:spcPts val="0"/>
                        </a:spcAft>
                      </a:pPr>
                      <a:r>
                        <a:rPr lang="es-ES" sz="1600">
                          <a:solidFill>
                            <a:schemeClr val="bg1">
                              <a:lumMod val="20000"/>
                              <a:lumOff val="80000"/>
                            </a:schemeClr>
                          </a:solidFill>
                          <a:latin typeface="Ravie" pitchFamily="82" charset="0"/>
                        </a:rPr>
                        <a:t>YENY</a:t>
                      </a:r>
                      <a:endParaRPr lang="es-ES" sz="1600">
                        <a:solidFill>
                          <a:schemeClr val="bg1">
                            <a:lumMod val="20000"/>
                            <a:lumOff val="80000"/>
                          </a:schemeClr>
                        </a:solidFill>
                        <a:latin typeface="Ravie" pitchFamily="82" charset="0"/>
                        <a:ea typeface="Calibri"/>
                        <a:cs typeface="Times New Roman"/>
                      </a:endParaRPr>
                    </a:p>
                  </a:txBody>
                  <a:tcPr marL="68580" marR="68580" marT="0" marB="0"/>
                </a:tc>
                <a:tc>
                  <a:txBody>
                    <a:bodyPr/>
                    <a:lstStyle/>
                    <a:p>
                      <a:pPr marL="342900" lvl="0" indent="-342900" algn="just" rtl="0" eaLnBrk="1" latinLnBrk="0" hangingPunct="1">
                        <a:lnSpc>
                          <a:spcPct val="115000"/>
                        </a:lnSpc>
                        <a:spcAft>
                          <a:spcPts val="0"/>
                        </a:spcAft>
                        <a:buFont typeface="Symbol"/>
                        <a:buBlip>
                          <a:blip r:embed="rId2"/>
                        </a:buBlip>
                      </a:pPr>
                      <a:r>
                        <a:rPr kumimoji="0" lang="es-ES" sz="1400" kern="1200" dirty="0">
                          <a:solidFill>
                            <a:schemeClr val="bg1">
                              <a:lumMod val="20000"/>
                              <a:lumOff val="80000"/>
                            </a:schemeClr>
                          </a:solidFill>
                          <a:latin typeface="+mn-lt"/>
                          <a:ea typeface="+mn-ea"/>
                          <a:cs typeface="+mn-cs"/>
                        </a:rPr>
                        <a:t>Comunicación nula y falta de apoyo del docente titular.</a:t>
                      </a:r>
                    </a:p>
                    <a:p>
                      <a:pPr marL="342900" lvl="0" indent="-342900" algn="just" rtl="0" eaLnBrk="1" latinLnBrk="0" hangingPunct="1">
                        <a:lnSpc>
                          <a:spcPct val="115000"/>
                        </a:lnSpc>
                        <a:spcAft>
                          <a:spcPts val="0"/>
                        </a:spcAft>
                        <a:buFont typeface="Symbol"/>
                        <a:buBlip>
                          <a:blip r:embed="rId2"/>
                        </a:buBlip>
                      </a:pPr>
                      <a:r>
                        <a:rPr kumimoji="0" lang="es-ES" sz="1400" kern="1200" dirty="0">
                          <a:solidFill>
                            <a:schemeClr val="bg1">
                              <a:lumMod val="20000"/>
                              <a:lumOff val="80000"/>
                            </a:schemeClr>
                          </a:solidFill>
                          <a:latin typeface="+mn-lt"/>
                          <a:ea typeface="+mn-ea"/>
                          <a:cs typeface="+mn-cs"/>
                        </a:rPr>
                        <a:t>El tiempo: hablando en el sentido de que la escuela tiene varias actividades extras que reducen el tiempo real en el aula, lo que impide realizar todas las actividades planeadas</a:t>
                      </a:r>
                    </a:p>
                  </a:txBody>
                  <a:tcPr marL="68580" marR="68580" marT="0" marB="0"/>
                </a:tc>
              </a:tr>
              <a:tr h="2823902">
                <a:tc>
                  <a:txBody>
                    <a:bodyPr/>
                    <a:lstStyle/>
                    <a:p>
                      <a:pPr algn="ctr">
                        <a:lnSpc>
                          <a:spcPct val="115000"/>
                        </a:lnSpc>
                        <a:spcAft>
                          <a:spcPts val="0"/>
                        </a:spcAft>
                      </a:pPr>
                      <a:r>
                        <a:rPr lang="es-ES" sz="1600" dirty="0">
                          <a:solidFill>
                            <a:schemeClr val="bg1">
                              <a:lumMod val="20000"/>
                              <a:lumOff val="80000"/>
                            </a:schemeClr>
                          </a:solidFill>
                          <a:latin typeface="Ravie" pitchFamily="82" charset="0"/>
                        </a:rPr>
                        <a:t>DEISY</a:t>
                      </a:r>
                      <a:endParaRPr lang="es-ES" sz="1600" dirty="0">
                        <a:solidFill>
                          <a:schemeClr val="bg1">
                            <a:lumMod val="20000"/>
                            <a:lumOff val="80000"/>
                          </a:schemeClr>
                        </a:solidFill>
                        <a:latin typeface="Ravie" pitchFamily="82" charset="0"/>
                        <a:ea typeface="Calibri"/>
                        <a:cs typeface="Times New Roman"/>
                      </a:endParaRPr>
                    </a:p>
                  </a:txBody>
                  <a:tcPr marL="68580" marR="68580" marT="0" marB="0"/>
                </a:tc>
                <a:tc>
                  <a:txBody>
                    <a:bodyPr/>
                    <a:lstStyle/>
                    <a:p>
                      <a:pPr marL="342900" lvl="0" indent="-342900" algn="just">
                        <a:lnSpc>
                          <a:spcPct val="115000"/>
                        </a:lnSpc>
                        <a:spcAft>
                          <a:spcPts val="0"/>
                        </a:spcAft>
                        <a:buFont typeface="Symbol"/>
                        <a:buBlip>
                          <a:blip r:embed="rId2"/>
                        </a:buBlip>
                      </a:pPr>
                      <a:r>
                        <a:rPr lang="es-ES" sz="1400" dirty="0">
                          <a:solidFill>
                            <a:schemeClr val="bg1">
                              <a:lumMod val="20000"/>
                              <a:lumOff val="80000"/>
                            </a:schemeClr>
                          </a:solidFill>
                        </a:rPr>
                        <a:t>La Profra. titular no se presento el día lunes, por lo que los días de evaluación se recorrieron al martes, miércoles, jueves y viernes, por tanto mi tiempo de intervención se redujo totalmente. </a:t>
                      </a:r>
                    </a:p>
                    <a:p>
                      <a:pPr marL="342900" lvl="0" indent="-342900" algn="just">
                        <a:lnSpc>
                          <a:spcPct val="115000"/>
                        </a:lnSpc>
                        <a:spcAft>
                          <a:spcPts val="0"/>
                        </a:spcAft>
                        <a:buFont typeface="Symbol"/>
                        <a:buBlip>
                          <a:blip r:embed="rId2"/>
                        </a:buBlip>
                      </a:pPr>
                      <a:r>
                        <a:rPr lang="es-ES" sz="1400" dirty="0">
                          <a:solidFill>
                            <a:schemeClr val="bg1">
                              <a:lumMod val="20000"/>
                              <a:lumOff val="80000"/>
                            </a:schemeClr>
                          </a:solidFill>
                        </a:rPr>
                        <a:t>Las clases extras que tienen los alumnos, (clase de inglés, computación) redujo aun mas los tiempo de mi intervención. </a:t>
                      </a:r>
                    </a:p>
                    <a:p>
                      <a:pPr marL="342900" lvl="0" indent="-342900" algn="just">
                        <a:lnSpc>
                          <a:spcPct val="115000"/>
                        </a:lnSpc>
                        <a:spcAft>
                          <a:spcPts val="0"/>
                        </a:spcAft>
                        <a:buFont typeface="Symbol"/>
                        <a:buBlip>
                          <a:blip r:embed="rId2"/>
                        </a:buBlip>
                      </a:pPr>
                      <a:r>
                        <a:rPr lang="es-ES" sz="1400" dirty="0">
                          <a:solidFill>
                            <a:schemeClr val="bg1">
                              <a:lumMod val="20000"/>
                              <a:lumOff val="80000"/>
                            </a:schemeClr>
                          </a:solidFill>
                        </a:rPr>
                        <a:t>La falta de apoyo por parte de la docente titular, así como las criticas por la nueva forma de trabajo. </a:t>
                      </a:r>
                      <a:endParaRPr lang="es-ES" sz="1400" dirty="0">
                        <a:solidFill>
                          <a:schemeClr val="bg1">
                            <a:lumMod val="20000"/>
                            <a:lumOff val="80000"/>
                          </a:schemeClr>
                        </a:solidFill>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428596" y="571479"/>
          <a:ext cx="7286676" cy="4268215"/>
        </p:xfrm>
        <a:graphic>
          <a:graphicData uri="http://schemas.openxmlformats.org/drawingml/2006/table">
            <a:tbl>
              <a:tblPr>
                <a:tableStyleId>{D113A9D2-9D6B-4929-AA2D-F23B5EE8CBE7}</a:tableStyleId>
              </a:tblPr>
              <a:tblGrid>
                <a:gridCol w="1524942"/>
                <a:gridCol w="5761734"/>
              </a:tblGrid>
              <a:tr h="335184">
                <a:tc>
                  <a:txBody>
                    <a:bodyPr/>
                    <a:lstStyle/>
                    <a:p>
                      <a:pPr algn="ctr">
                        <a:lnSpc>
                          <a:spcPct val="115000"/>
                        </a:lnSpc>
                        <a:spcAft>
                          <a:spcPts val="0"/>
                        </a:spcAft>
                      </a:pPr>
                      <a:r>
                        <a:rPr lang="es-ES" sz="1600">
                          <a:solidFill>
                            <a:schemeClr val="bg1">
                              <a:lumMod val="20000"/>
                              <a:lumOff val="80000"/>
                            </a:schemeClr>
                          </a:solidFill>
                          <a:latin typeface="Ravie" pitchFamily="82" charset="0"/>
                        </a:rPr>
                        <a:t>ALVARO </a:t>
                      </a:r>
                      <a:endParaRPr lang="es-ES" sz="1600">
                        <a:solidFill>
                          <a:schemeClr val="bg1">
                            <a:lumMod val="20000"/>
                            <a:lumOff val="80000"/>
                          </a:schemeClr>
                        </a:solidFill>
                        <a:latin typeface="Ravie" pitchFamily="82" charset="0"/>
                        <a:ea typeface="Calibri"/>
                        <a:cs typeface="Times New Roman"/>
                      </a:endParaRPr>
                    </a:p>
                  </a:txBody>
                  <a:tcPr marL="68580" marR="68580" marT="0" marB="0"/>
                </a:tc>
                <a:tc>
                  <a:txBody>
                    <a:bodyPr/>
                    <a:lstStyle/>
                    <a:p>
                      <a:pPr marL="342900" marR="59055" lvl="0" indent="-342900" algn="just">
                        <a:spcAft>
                          <a:spcPts val="0"/>
                        </a:spcAft>
                        <a:buFont typeface="Symbol"/>
                        <a:buBlip>
                          <a:blip r:embed="rId2"/>
                        </a:buBlip>
                      </a:pPr>
                      <a:endParaRPr lang="es-ES" sz="1800">
                        <a:solidFill>
                          <a:schemeClr val="bg1">
                            <a:lumMod val="20000"/>
                            <a:lumOff val="80000"/>
                          </a:schemeClr>
                        </a:solidFill>
                        <a:latin typeface="Arial"/>
                        <a:ea typeface="Times New Roman"/>
                      </a:endParaRPr>
                    </a:p>
                  </a:txBody>
                  <a:tcPr marL="68580" marR="68580" marT="0" marB="0"/>
                </a:tc>
              </a:tr>
              <a:tr h="657120">
                <a:tc>
                  <a:txBody>
                    <a:bodyPr/>
                    <a:lstStyle/>
                    <a:p>
                      <a:pPr algn="ctr">
                        <a:lnSpc>
                          <a:spcPct val="115000"/>
                        </a:lnSpc>
                        <a:spcAft>
                          <a:spcPts val="0"/>
                        </a:spcAft>
                      </a:pPr>
                      <a:r>
                        <a:rPr lang="es-ES" sz="1600">
                          <a:solidFill>
                            <a:schemeClr val="bg1">
                              <a:lumMod val="20000"/>
                              <a:lumOff val="80000"/>
                            </a:schemeClr>
                          </a:solidFill>
                          <a:latin typeface="Ravie" pitchFamily="82" charset="0"/>
                        </a:rPr>
                        <a:t>MARA</a:t>
                      </a:r>
                      <a:endParaRPr lang="es-ES" sz="1600">
                        <a:solidFill>
                          <a:schemeClr val="bg1">
                            <a:lumMod val="20000"/>
                            <a:lumOff val="80000"/>
                          </a:schemeClr>
                        </a:solidFill>
                        <a:latin typeface="Ravie" pitchFamily="82" charset="0"/>
                        <a:ea typeface="Calibri"/>
                        <a:cs typeface="Times New Roman"/>
                      </a:endParaRPr>
                    </a:p>
                  </a:txBody>
                  <a:tcPr marL="68580" marR="68580" marT="0" marB="0"/>
                </a:tc>
                <a:tc>
                  <a:txBody>
                    <a:bodyPr/>
                    <a:lstStyle/>
                    <a:p>
                      <a:pPr marL="342900" marR="59055" lvl="0" indent="-342900">
                        <a:lnSpc>
                          <a:spcPct val="115000"/>
                        </a:lnSpc>
                        <a:spcAft>
                          <a:spcPts val="0"/>
                        </a:spcAft>
                        <a:buFont typeface="Symbol"/>
                        <a:buBlip>
                          <a:blip r:embed="rId2"/>
                        </a:buBlip>
                      </a:pPr>
                      <a:r>
                        <a:rPr lang="es-ES" sz="1800">
                          <a:solidFill>
                            <a:schemeClr val="bg1">
                              <a:lumMod val="20000"/>
                              <a:lumOff val="80000"/>
                            </a:schemeClr>
                          </a:solidFill>
                        </a:rPr>
                        <a:t>Luchar contra los distractores que se presenten en ese instante</a:t>
                      </a:r>
                    </a:p>
                    <a:p>
                      <a:pPr marL="342900" marR="59055" lvl="0" indent="-342900" algn="just">
                        <a:spcAft>
                          <a:spcPts val="0"/>
                        </a:spcAft>
                        <a:buFont typeface="Symbol"/>
                        <a:buBlip>
                          <a:blip r:embed="rId2"/>
                        </a:buBlip>
                      </a:pPr>
                      <a:r>
                        <a:rPr lang="es-ES" sz="1800">
                          <a:solidFill>
                            <a:schemeClr val="bg1">
                              <a:lumMod val="20000"/>
                              <a:lumOff val="80000"/>
                            </a:schemeClr>
                          </a:solidFill>
                        </a:rPr>
                        <a:t>Combatir con las adversidades al dar el tema debido al tiempo (activación física)</a:t>
                      </a:r>
                      <a:endParaRPr lang="es-ES" sz="1800">
                        <a:solidFill>
                          <a:schemeClr val="bg1">
                            <a:lumMod val="20000"/>
                            <a:lumOff val="80000"/>
                          </a:schemeClr>
                        </a:solidFill>
                        <a:latin typeface="Calibri"/>
                        <a:ea typeface="Times New Roman"/>
                      </a:endParaRPr>
                    </a:p>
                  </a:txBody>
                  <a:tcPr marL="68580" marR="68580" marT="0" marB="0"/>
                </a:tc>
              </a:tr>
              <a:tr h="2753455">
                <a:tc>
                  <a:txBody>
                    <a:bodyPr/>
                    <a:lstStyle/>
                    <a:p>
                      <a:pPr algn="ctr">
                        <a:lnSpc>
                          <a:spcPct val="115000"/>
                        </a:lnSpc>
                        <a:spcAft>
                          <a:spcPts val="0"/>
                        </a:spcAft>
                      </a:pPr>
                      <a:r>
                        <a:rPr lang="es-ES" sz="1600" dirty="0">
                          <a:solidFill>
                            <a:schemeClr val="bg1">
                              <a:lumMod val="20000"/>
                              <a:lumOff val="80000"/>
                            </a:schemeClr>
                          </a:solidFill>
                          <a:latin typeface="Ravie" pitchFamily="82" charset="0"/>
                        </a:rPr>
                        <a:t>ALBERTO </a:t>
                      </a:r>
                      <a:endParaRPr lang="es-ES" sz="1600" dirty="0">
                        <a:solidFill>
                          <a:schemeClr val="bg1">
                            <a:lumMod val="20000"/>
                            <a:lumOff val="80000"/>
                          </a:schemeClr>
                        </a:solidFill>
                        <a:latin typeface="Ravie" pitchFamily="82" charset="0"/>
                        <a:ea typeface="Calibri"/>
                        <a:cs typeface="Times New Roman"/>
                      </a:endParaRPr>
                    </a:p>
                  </a:txBody>
                  <a:tcPr marL="68580" marR="68580" marT="0" marB="0"/>
                </a:tc>
                <a:tc>
                  <a:txBody>
                    <a:bodyPr/>
                    <a:lstStyle/>
                    <a:p>
                      <a:pPr marL="342900" lvl="0" indent="-342900" algn="just">
                        <a:buFont typeface="Symbol"/>
                        <a:buBlip>
                          <a:blip r:embed="rId2"/>
                        </a:buBlip>
                      </a:pPr>
                      <a:r>
                        <a:rPr lang="es-ES" sz="1800" dirty="0">
                          <a:solidFill>
                            <a:schemeClr val="bg1">
                              <a:lumMod val="20000"/>
                              <a:lumOff val="80000"/>
                            </a:schemeClr>
                          </a:solidFill>
                        </a:rPr>
                        <a:t>M</a:t>
                      </a:r>
                      <a:r>
                        <a:rPr lang="es-MX" sz="1800" dirty="0">
                          <a:solidFill>
                            <a:schemeClr val="bg1">
                              <a:lumMod val="20000"/>
                              <a:lumOff val="80000"/>
                            </a:schemeClr>
                          </a:solidFill>
                        </a:rPr>
                        <a:t>i principal amenaza fue que el martes la maestra titular me comenta que hubo cambio de horarios y que en esa semana ellos realizarían evaluaciones, cambiando un poco lo planeado con mi maestra titular las clases eran aun más cortas con la activación física, mucho de ese tiempo se perdía en acomodar a los grupos al igual que las clases de inglés y computación no medaba tiempo de terminar mi planeación como me hubiera gustado. </a:t>
                      </a:r>
                      <a:endParaRPr lang="es-ES" sz="1800" dirty="0">
                        <a:solidFill>
                          <a:schemeClr val="bg1">
                            <a:lumMod val="20000"/>
                            <a:lumOff val="80000"/>
                          </a:schemeClr>
                        </a:solidFill>
                        <a:latin typeface="Calibri"/>
                        <a:ea typeface="Times New Roman"/>
                      </a:endParaRPr>
                    </a:p>
                  </a:txBody>
                  <a:tcPr marL="68580" marR="68580" marT="0" marB="0"/>
                </a:tc>
              </a:tr>
            </a:tbl>
          </a:graphicData>
        </a:graphic>
      </p:graphicFrame>
      <p:pic>
        <p:nvPicPr>
          <p:cNvPr id="3" name="2 Imagen" descr="present_001.png">
            <a:hlinkClick r:id="rId3" action="ppaction://hlinksldjump"/>
          </p:cNvPr>
          <p:cNvPicPr>
            <a:picLocks noChangeAspect="1"/>
          </p:cNvPicPr>
          <p:nvPr/>
        </p:nvPicPr>
        <p:blipFill>
          <a:blip r:embed="rId4" cstate="print"/>
          <a:stretch>
            <a:fillRect/>
          </a:stretch>
        </p:blipFill>
        <p:spPr>
          <a:xfrm>
            <a:off x="8286744" y="6034082"/>
            <a:ext cx="857256" cy="82391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ES" sz="6600"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EVIDENCIAS</a:t>
            </a:r>
            <a:r>
              <a:rPr lang="es-ES" dirty="0" smtClean="0"/>
              <a:t> </a:t>
            </a: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E:\pRaCtIk DoCeNtE\FOTOGRAFIAS\P1238[02]_29-09-10.JPG"/>
          <p:cNvPicPr>
            <a:picLocks noChangeAspect="1" noChangeArrowheads="1"/>
          </p:cNvPicPr>
          <p:nvPr/>
        </p:nvPicPr>
        <p:blipFill>
          <a:blip r:embed="rId2" cstate="print"/>
          <a:srcRect/>
          <a:stretch>
            <a:fillRect/>
          </a:stretch>
        </p:blipFill>
        <p:spPr bwMode="auto">
          <a:xfrm>
            <a:off x="428596" y="357166"/>
            <a:ext cx="3500430" cy="262532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28" name="Picture 4" descr="E:\pRaCtIk DoCeNtE\FOTOGRAFIAS\P1239[01]_29-09-10.JPG"/>
          <p:cNvPicPr>
            <a:picLocks noChangeAspect="1" noChangeArrowheads="1"/>
          </p:cNvPicPr>
          <p:nvPr/>
        </p:nvPicPr>
        <p:blipFill>
          <a:blip r:embed="rId3" cstate="print"/>
          <a:srcRect/>
          <a:stretch>
            <a:fillRect/>
          </a:stretch>
        </p:blipFill>
        <p:spPr bwMode="auto">
          <a:xfrm>
            <a:off x="5572132" y="3929082"/>
            <a:ext cx="3571868" cy="267890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29" name="Picture 5" descr="E:\pRaCtIk DoCeNtE\FOTOGRAFIAS\P1239[03]_29-09-10.JPG"/>
          <p:cNvPicPr>
            <a:picLocks noChangeAspect="1" noChangeArrowheads="1"/>
          </p:cNvPicPr>
          <p:nvPr/>
        </p:nvPicPr>
        <p:blipFill>
          <a:blip r:embed="rId4" cstate="print"/>
          <a:srcRect/>
          <a:stretch>
            <a:fillRect/>
          </a:stretch>
        </p:blipFill>
        <p:spPr bwMode="auto">
          <a:xfrm>
            <a:off x="4572000" y="500042"/>
            <a:ext cx="3643338" cy="273250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031" name="Picture 7" descr="E:\pRaCtIk DoCeNtE\FOTOGRAFIAS\P1238[01]_29-09-10.JPG"/>
          <p:cNvPicPr>
            <a:picLocks noChangeAspect="1" noChangeArrowheads="1"/>
          </p:cNvPicPr>
          <p:nvPr/>
        </p:nvPicPr>
        <p:blipFill>
          <a:blip r:embed="rId5" cstate="print"/>
          <a:srcRect/>
          <a:stretch>
            <a:fillRect/>
          </a:stretch>
        </p:blipFill>
        <p:spPr bwMode="auto">
          <a:xfrm>
            <a:off x="571472" y="3429000"/>
            <a:ext cx="3952871" cy="296465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85794"/>
            <a:ext cx="7239000" cy="5669942"/>
          </a:xfrm>
        </p:spPr>
        <p:txBody>
          <a:bodyPr/>
          <a:lstStyle/>
          <a:p>
            <a:r>
              <a:rPr lang="es-ES" sz="4800" dirty="0" smtClean="0"/>
              <a:t>Por :</a:t>
            </a:r>
          </a:p>
          <a:p>
            <a:pPr>
              <a:buNone/>
            </a:pPr>
            <a:endParaRPr lang="es-ES" dirty="0" smtClean="0"/>
          </a:p>
          <a:p>
            <a:r>
              <a:rPr lang="es-ES" dirty="0" smtClean="0"/>
              <a:t>Sonia García Córdoba</a:t>
            </a:r>
          </a:p>
          <a:p>
            <a:r>
              <a:rPr lang="es-ES" dirty="0" err="1" smtClean="0"/>
              <a:t>Yeny</a:t>
            </a:r>
            <a:r>
              <a:rPr lang="es-ES" dirty="0" smtClean="0"/>
              <a:t> González León</a:t>
            </a:r>
          </a:p>
          <a:p>
            <a:r>
              <a:rPr lang="es-ES" dirty="0" smtClean="0"/>
              <a:t>Deisy Janeth Hernández Téllez</a:t>
            </a:r>
          </a:p>
          <a:p>
            <a:r>
              <a:rPr lang="es-ES" dirty="0" smtClean="0"/>
              <a:t>Álvaro Mestiza Ramírez</a:t>
            </a:r>
          </a:p>
          <a:p>
            <a:r>
              <a:rPr lang="es-ES" dirty="0" smtClean="0"/>
              <a:t>Mara Josefina Torres Gallegos</a:t>
            </a:r>
          </a:p>
          <a:p>
            <a:r>
              <a:rPr lang="es-ES" dirty="0" smtClean="0"/>
              <a:t>Alberto Zavala Alvarado</a:t>
            </a:r>
          </a:p>
          <a:p>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643192" cy="804704"/>
          </a:xfrm>
        </p:spPr>
        <p:txBody>
          <a:bodyPr>
            <a:normAutofit/>
          </a:bodyPr>
          <a:lstStyle/>
          <a:p>
            <a:pPr algn="ctr"/>
            <a:r>
              <a:rPr lang="es-ES" sz="4000" dirty="0" smtClean="0"/>
              <a:t>Introducción </a:t>
            </a:r>
            <a:endParaRPr lang="es-ES" sz="4000" dirty="0"/>
          </a:p>
        </p:txBody>
      </p:sp>
      <p:sp>
        <p:nvSpPr>
          <p:cNvPr id="3" name="2 Marcador de contenido"/>
          <p:cNvSpPr>
            <a:spLocks noGrp="1"/>
          </p:cNvSpPr>
          <p:nvPr>
            <p:ph idx="1"/>
          </p:nvPr>
        </p:nvSpPr>
        <p:spPr/>
        <p:txBody>
          <a:bodyPr>
            <a:normAutofit fontScale="92500"/>
          </a:bodyPr>
          <a:lstStyle/>
          <a:p>
            <a:pPr algn="just"/>
            <a:r>
              <a:rPr lang="es-ES" dirty="0" smtClean="0"/>
              <a:t>Nuestra concepción sobre la Práctica Docente es la demostración experimental de capacidades que hemos adquirido en la Escuela Normal como docentes en formación  para dirigir las actividades docentes, que se realizarán en el aula. La Práctica Docente, como actividad real, es la ejecución de clases prácticas en los establecimientos de la educación primaria. La práctica docente es el conjunto de actividades que se organizan día a día por parte del maestro, en los que se conjugan habilidades, valores y conocimientos concretizados en estrategias didácticas. </a:t>
            </a:r>
          </a:p>
          <a:p>
            <a:pPr algn="just"/>
            <a:endParaRPr lang="es-ES" dirty="0" smtClean="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7239000" cy="5907056"/>
          </a:xfrm>
        </p:spPr>
        <p:txBody>
          <a:bodyPr>
            <a:normAutofit fontScale="70000" lnSpcReduction="20000"/>
          </a:bodyPr>
          <a:lstStyle/>
          <a:p>
            <a:pPr algn="just"/>
            <a:r>
              <a:rPr lang="es-ES" b="1" dirty="0" smtClean="0"/>
              <a:t>Durante la contextualización </a:t>
            </a:r>
            <a:r>
              <a:rPr lang="es-ES" dirty="0" smtClean="0"/>
              <a:t>fue necesario, que el docente en formación  identificara y reconociera las características del contexto en el que se desarrolla su intervención educativa, pues al determinar las fortalezas, debilidades y aéreas de oportunidad que se encuentran en el mismo, le permitiría actuar utilizando como principal herramienta la reflexión de la práctica escolar, dando como resultado una intervención socioeducativa.</a:t>
            </a:r>
          </a:p>
          <a:p>
            <a:pPr algn="just"/>
            <a:endParaRPr lang="es-ES" dirty="0" smtClean="0"/>
          </a:p>
          <a:p>
            <a:pPr algn="just"/>
            <a:r>
              <a:rPr lang="es-ES" dirty="0" smtClean="0"/>
              <a:t>En esta instancia, se logró observar las características ya mencionadas en el párrafo anterior que nos dieron los puntos esenciales para llevar a cabo la práctica docente, tales como:</a:t>
            </a:r>
          </a:p>
          <a:p>
            <a:pPr algn="just">
              <a:buNone/>
            </a:pPr>
            <a:endParaRPr lang="es-ES" dirty="0" smtClean="0"/>
          </a:p>
          <a:p>
            <a:pPr lvl="0" algn="just"/>
            <a:r>
              <a:rPr lang="es-ES" dirty="0" smtClean="0"/>
              <a:t>Ubicación de la escuela primaria</a:t>
            </a:r>
          </a:p>
          <a:p>
            <a:pPr lvl="0" algn="just"/>
            <a:r>
              <a:rPr lang="es-ES" dirty="0" smtClean="0"/>
              <a:t>Contexto de la comunidad donde se encuentra la escuela primaria, Contexto escolar y Contexto áulico</a:t>
            </a:r>
          </a:p>
          <a:p>
            <a:pPr lvl="0" algn="just"/>
            <a:r>
              <a:rPr lang="es-ES" dirty="0" smtClean="0"/>
              <a:t>Organización administrativa y académica de la escuela primaria. </a:t>
            </a:r>
          </a:p>
          <a:p>
            <a:pPr lvl="0" algn="just"/>
            <a:r>
              <a:rPr lang="es-ES" dirty="0" smtClean="0"/>
              <a:t>Conocer al docente titular y a los alumnos con los que se trabajaría durante las jornadas de quehacer docente. </a:t>
            </a:r>
          </a:p>
          <a:p>
            <a:pPr lvl="0" algn="just"/>
            <a:r>
              <a:rPr lang="es-ES" dirty="0" smtClean="0"/>
              <a:t>Observación de ritmo de trabajo tanto de la docente titular como el de los alumnos. </a:t>
            </a:r>
          </a:p>
          <a:p>
            <a:pPr lvl="0" algn="just"/>
            <a:r>
              <a:rPr lang="es-ES" dirty="0" smtClean="0"/>
              <a:t>Así como la asignación por parte de la docente titular sobre las temáticas a abordar durante el trabajo docente. </a:t>
            </a:r>
          </a:p>
          <a:p>
            <a:pPr algn="just"/>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CONTEXTUALIZACIÓN </a:t>
            </a:r>
            <a:endParaRPr lang="es-ES" dirty="0"/>
          </a:p>
        </p:txBody>
      </p:sp>
      <p:sp>
        <p:nvSpPr>
          <p:cNvPr id="3" name="2 Marcador de contenido"/>
          <p:cNvSpPr>
            <a:spLocks noGrp="1"/>
          </p:cNvSpPr>
          <p:nvPr>
            <p:ph idx="1"/>
          </p:nvPr>
        </p:nvSpPr>
        <p:spPr/>
        <p:txBody>
          <a:bodyPr>
            <a:normAutofit fontScale="92500" lnSpcReduction="20000"/>
          </a:bodyPr>
          <a:lstStyle/>
          <a:p>
            <a:pPr algn="just"/>
            <a:r>
              <a:rPr lang="es-ES" dirty="0" smtClean="0"/>
              <a:t>ESCUELA PRIMARIA “HÉROES DE LA INDEPENDENCIA”.</a:t>
            </a:r>
          </a:p>
          <a:p>
            <a:pPr algn="just"/>
            <a:endParaRPr lang="es-ES" dirty="0" smtClean="0"/>
          </a:p>
          <a:p>
            <a:pPr algn="just"/>
            <a:r>
              <a:rPr lang="es-ES" dirty="0" smtClean="0"/>
              <a:t>DIRECCION: AV. GALENA ESQ. CON JOSEFA ORTÍZ DE DOMIÍNGUEZ, HÉROES ECATEPEC TERCERA SECCIÓN, ECATEPEC DE MORELOS. </a:t>
            </a:r>
          </a:p>
          <a:p>
            <a:pPr algn="just"/>
            <a:endParaRPr lang="es-ES" dirty="0" smtClean="0"/>
          </a:p>
          <a:p>
            <a:pPr algn="just"/>
            <a:r>
              <a:rPr lang="es-ES" dirty="0" smtClean="0"/>
              <a:t>ZONA ESCOLAR: P034</a:t>
            </a:r>
          </a:p>
          <a:p>
            <a:pPr algn="just"/>
            <a:endParaRPr lang="es-ES" dirty="0" smtClean="0"/>
          </a:p>
          <a:p>
            <a:pPr algn="just"/>
            <a:r>
              <a:rPr lang="es-ES" dirty="0" smtClean="0"/>
              <a:t>C.C.T 15EPR4497X</a:t>
            </a:r>
          </a:p>
          <a:p>
            <a:pPr algn="just"/>
            <a:endParaRPr lang="es-ES" dirty="0" smtClean="0"/>
          </a:p>
          <a:p>
            <a:pPr algn="just"/>
            <a:r>
              <a:rPr lang="es-ES" dirty="0" smtClean="0"/>
              <a:t>DIRECTORA: PROFRA. DORA VERÓNICA </a:t>
            </a:r>
            <a:r>
              <a:rPr lang="es-ES" dirty="0" smtClean="0"/>
              <a:t>BRISEÑO </a:t>
            </a:r>
            <a:r>
              <a:rPr lang="es-ES" dirty="0" smtClean="0"/>
              <a:t>MÉNDEZ. </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714356"/>
            <a:ext cx="7239000" cy="5643602"/>
          </a:xfrm>
        </p:spPr>
        <p:txBody>
          <a:bodyPr>
            <a:normAutofit/>
          </a:bodyPr>
          <a:lstStyle/>
          <a:p>
            <a:r>
              <a:rPr lang="es-ES" dirty="0" smtClean="0"/>
              <a:t>La escuela es de dos plantas</a:t>
            </a:r>
          </a:p>
          <a:p>
            <a:endParaRPr lang="es-ES" dirty="0" smtClean="0"/>
          </a:p>
          <a:p>
            <a:r>
              <a:rPr lang="es-ES" dirty="0" smtClean="0"/>
              <a:t>Cuenta con 19 salones en total</a:t>
            </a:r>
          </a:p>
          <a:p>
            <a:endParaRPr lang="es-ES" dirty="0" smtClean="0"/>
          </a:p>
          <a:p>
            <a:r>
              <a:rPr lang="es-ES" dirty="0" smtClean="0"/>
              <a:t>16 maestros</a:t>
            </a:r>
          </a:p>
          <a:p>
            <a:endParaRPr lang="es-ES" dirty="0" smtClean="0"/>
          </a:p>
          <a:p>
            <a:r>
              <a:rPr lang="es-ES" dirty="0" smtClean="0"/>
              <a:t>1 promotor de educación física, 1 maestro de inglés  y 1  maestra de computación</a:t>
            </a:r>
          </a:p>
          <a:p>
            <a:endParaRPr lang="es-ES" dirty="0" smtClean="0"/>
          </a:p>
          <a:p>
            <a:r>
              <a:rPr lang="es-ES" dirty="0" smtClean="0"/>
              <a:t>En el patio </a:t>
            </a:r>
            <a:r>
              <a:rPr lang="es-ES" dirty="0" smtClean="0"/>
              <a:t> hay </a:t>
            </a:r>
            <a:r>
              <a:rPr lang="es-ES" dirty="0" smtClean="0"/>
              <a:t>dos </a:t>
            </a:r>
            <a:r>
              <a:rPr lang="es-ES" dirty="0" smtClean="0"/>
              <a:t>canchas de basquetbol</a:t>
            </a:r>
          </a:p>
          <a:p>
            <a:endParaRPr lang="es-ES" dirty="0" smtClean="0"/>
          </a:p>
          <a:p>
            <a:r>
              <a:rPr lang="es-ES" dirty="0" smtClean="0"/>
              <a:t>Tiene un jardín al fondo de la escuela</a:t>
            </a:r>
          </a:p>
          <a:p>
            <a:endParaRPr lang="es-ES" dirty="0" smtClean="0"/>
          </a:p>
          <a:p>
            <a:endParaRPr lang="es-ES" dirty="0" smtClean="0"/>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lgn="ctr"/>
            <a:r>
              <a:rPr lang="es-ES" dirty="0" smtClean="0"/>
              <a:t>CARACTERISTICAS DEL CONTEXTO ESCOLAR</a:t>
            </a:r>
            <a:endParaRPr lang="es-ES" dirty="0"/>
          </a:p>
        </p:txBody>
      </p:sp>
      <p:sp>
        <p:nvSpPr>
          <p:cNvPr id="5" name="4 Marcador de contenido"/>
          <p:cNvSpPr>
            <a:spLocks noGrp="1"/>
          </p:cNvSpPr>
          <p:nvPr>
            <p:ph idx="1"/>
          </p:nvPr>
        </p:nvSpPr>
        <p:spPr/>
        <p:txBody>
          <a:bodyPr>
            <a:normAutofit lnSpcReduction="10000"/>
          </a:bodyPr>
          <a:lstStyle/>
          <a:p>
            <a:endParaRPr lang="es-ES" dirty="0" smtClean="0"/>
          </a:p>
          <a:p>
            <a:pPr algn="just"/>
            <a:r>
              <a:rPr lang="es-ES" dirty="0" smtClean="0"/>
              <a:t>En el centro de la comunidad, se encuentra ubicada la escuela primaria HEROES DE LA INDEPENDENCIA la cual brinda servicio en turno matutino y vespertino, de la misma manera están ubicados los servicios de transporte colectivo (combis, taxis, bici-taxis y autobús). Dentro de otros servicios públicos con que cuenta la comunidad encontramos: agua potable, luz eléctrica, drenaje, colectivos de basura, teléfono público y privado e internet.</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EXPERIENCIAS DE  LA PRÁCTICA</a:t>
            </a:r>
            <a:endParaRPr lang="es-ES" dirty="0"/>
          </a:p>
        </p:txBody>
      </p:sp>
      <p:sp>
        <p:nvSpPr>
          <p:cNvPr id="3" name="2 Marcador de contenido"/>
          <p:cNvSpPr>
            <a:spLocks noGrp="1"/>
          </p:cNvSpPr>
          <p:nvPr>
            <p:ph idx="1"/>
          </p:nvPr>
        </p:nvSpPr>
        <p:spPr/>
        <p:txBody>
          <a:bodyPr/>
          <a:lstStyle/>
          <a:p>
            <a:endParaRPr lang="es-ES" dirty="0" smtClean="0"/>
          </a:p>
          <a:p>
            <a:r>
              <a:rPr lang="es-ES" dirty="0" smtClean="0">
                <a:hlinkClick r:id="rId2" action="ppaction://hlinksldjump"/>
              </a:rPr>
              <a:t>FORTALEZAS</a:t>
            </a:r>
            <a:r>
              <a:rPr lang="es-ES" dirty="0" smtClean="0"/>
              <a:t>          </a:t>
            </a:r>
          </a:p>
          <a:p>
            <a:pPr>
              <a:buNone/>
            </a:pPr>
            <a:endParaRPr lang="es-ES" dirty="0" smtClean="0"/>
          </a:p>
          <a:p>
            <a:r>
              <a:rPr lang="es-ES" dirty="0" smtClean="0">
                <a:hlinkClick r:id="rId3" action="ppaction://hlinksldjump"/>
              </a:rPr>
              <a:t>OPORTUNIDADES</a:t>
            </a:r>
            <a:endParaRPr lang="es-ES" dirty="0" smtClean="0"/>
          </a:p>
          <a:p>
            <a:pPr>
              <a:buNone/>
            </a:pPr>
            <a:endParaRPr lang="es-ES" dirty="0" smtClean="0"/>
          </a:p>
          <a:p>
            <a:r>
              <a:rPr lang="es-ES" dirty="0" smtClean="0">
                <a:hlinkClick r:id="rId4" action="ppaction://hlinksldjump"/>
              </a:rPr>
              <a:t>DEBILIDADES</a:t>
            </a:r>
            <a:endParaRPr lang="es-ES" dirty="0" smtClean="0"/>
          </a:p>
          <a:p>
            <a:pPr>
              <a:buNone/>
            </a:pPr>
            <a:endParaRPr lang="es-ES" dirty="0" smtClean="0"/>
          </a:p>
          <a:p>
            <a:r>
              <a:rPr lang="es-ES" dirty="0" smtClean="0">
                <a:hlinkClick r:id="rId5" action="ppaction://hlinksldjump"/>
              </a:rPr>
              <a:t>AMENAZAS</a:t>
            </a:r>
            <a:endParaRPr lang="es-ES" dirty="0" smtClean="0"/>
          </a:p>
          <a:p>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7239000" cy="748684"/>
          </a:xfrm>
        </p:spPr>
        <p:txBody>
          <a:bodyPr/>
          <a:lstStyle/>
          <a:p>
            <a:pPr algn="ctr"/>
            <a:r>
              <a:rPr lang="es-ES"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FORTALEZAS</a:t>
            </a:r>
            <a:endParaRPr lang="es-ES" dirty="0"/>
          </a:p>
        </p:txBody>
      </p:sp>
      <p:graphicFrame>
        <p:nvGraphicFramePr>
          <p:cNvPr id="7" name="6 Tabla"/>
          <p:cNvGraphicFramePr>
            <a:graphicFrameLocks noGrp="1"/>
          </p:cNvGraphicFramePr>
          <p:nvPr/>
        </p:nvGraphicFramePr>
        <p:xfrm>
          <a:off x="214282" y="1142984"/>
          <a:ext cx="7572428" cy="5355336"/>
        </p:xfrm>
        <a:graphic>
          <a:graphicData uri="http://schemas.openxmlformats.org/drawingml/2006/table">
            <a:tbl>
              <a:tblPr>
                <a:tableStyleId>{35758FB7-9AC5-4552-8A53-C91805E547FA}</a:tableStyleId>
              </a:tblPr>
              <a:tblGrid>
                <a:gridCol w="1584743"/>
                <a:gridCol w="5987685"/>
              </a:tblGrid>
              <a:tr h="1777906">
                <a:tc>
                  <a:txBody>
                    <a:bodyPr/>
                    <a:lstStyle/>
                    <a:p>
                      <a:pPr algn="ctr">
                        <a:lnSpc>
                          <a:spcPct val="115000"/>
                        </a:lnSpc>
                        <a:spcAft>
                          <a:spcPts val="0"/>
                        </a:spcAft>
                      </a:pPr>
                      <a:endParaRPr lang="es-ES" sz="1600" dirty="0" smtClean="0">
                        <a:latin typeface="Ravie" pitchFamily="82" charset="0"/>
                      </a:endParaRPr>
                    </a:p>
                    <a:p>
                      <a:pPr algn="ctr">
                        <a:lnSpc>
                          <a:spcPct val="115000"/>
                        </a:lnSpc>
                        <a:spcAft>
                          <a:spcPts val="0"/>
                        </a:spcAft>
                      </a:pPr>
                      <a:endParaRPr lang="es-ES" sz="1600" dirty="0" smtClean="0">
                        <a:latin typeface="Ravie" pitchFamily="82" charset="0"/>
                      </a:endParaRPr>
                    </a:p>
                    <a:p>
                      <a:pPr algn="ctr">
                        <a:lnSpc>
                          <a:spcPct val="115000"/>
                        </a:lnSpc>
                        <a:spcAft>
                          <a:spcPts val="0"/>
                        </a:spcAft>
                      </a:pPr>
                      <a:r>
                        <a:rPr lang="es-ES" sz="1600" dirty="0" smtClean="0">
                          <a:latin typeface="Ravie" pitchFamily="82" charset="0"/>
                        </a:rPr>
                        <a:t>SONIA</a:t>
                      </a:r>
                      <a:endParaRPr lang="es-ES" sz="1600" dirty="0">
                        <a:latin typeface="Ravie" pitchFamily="82" charset="0"/>
                        <a:ea typeface="Calibri"/>
                        <a:cs typeface="Times New Roman"/>
                      </a:endParaRPr>
                    </a:p>
                  </a:txBody>
                  <a:tcPr marL="54820" marR="54820" marT="0" marB="0"/>
                </a:tc>
                <a:tc>
                  <a:txBody>
                    <a:bodyPr/>
                    <a:lstStyle/>
                    <a:p>
                      <a:pPr marL="342900" marR="59055" lvl="0" indent="-342900" algn="just">
                        <a:spcAft>
                          <a:spcPts val="0"/>
                        </a:spcAft>
                        <a:buFont typeface="Symbol"/>
                        <a:buBlip>
                          <a:blip r:embed="rId2"/>
                        </a:buBlip>
                      </a:pPr>
                      <a:r>
                        <a:rPr lang="es-MX" sz="1400" dirty="0"/>
                        <a:t>Uso de los conocimientos previos de los alumnos para abordar los temas.</a:t>
                      </a:r>
                      <a:endParaRPr lang="es-ES" sz="1400" dirty="0"/>
                    </a:p>
                    <a:p>
                      <a:pPr marL="342900" marR="59055" lvl="0" indent="-342900" algn="just">
                        <a:spcAft>
                          <a:spcPts val="0"/>
                        </a:spcAft>
                        <a:buFont typeface="Symbol"/>
                        <a:buBlip>
                          <a:blip r:embed="rId2"/>
                        </a:buBlip>
                      </a:pPr>
                      <a:r>
                        <a:rPr lang="es-MX" sz="1400" dirty="0"/>
                        <a:t>El material didáctico.</a:t>
                      </a:r>
                      <a:endParaRPr lang="es-ES" sz="1400" dirty="0"/>
                    </a:p>
                    <a:p>
                      <a:pPr marL="342900" marR="59055" lvl="0" indent="-342900" algn="just">
                        <a:spcAft>
                          <a:spcPts val="0"/>
                        </a:spcAft>
                        <a:buFont typeface="Symbol"/>
                        <a:buBlip>
                          <a:blip r:embed="rId2"/>
                        </a:buBlip>
                      </a:pPr>
                      <a:r>
                        <a:rPr lang="es-MX" sz="1400" dirty="0"/>
                        <a:t>Dominio de contenidos.</a:t>
                      </a:r>
                      <a:endParaRPr lang="es-ES" sz="1400" dirty="0"/>
                    </a:p>
                    <a:p>
                      <a:pPr marL="342900" marR="59055" lvl="0" indent="-342900" algn="just">
                        <a:spcAft>
                          <a:spcPts val="0"/>
                        </a:spcAft>
                        <a:buFont typeface="Symbol"/>
                        <a:buBlip>
                          <a:blip r:embed="rId2"/>
                        </a:buBlip>
                      </a:pPr>
                      <a:r>
                        <a:rPr lang="es-MX" sz="1400" dirty="0"/>
                        <a:t>Logro de propósitos: considero que los propósitos fueron logrados debido a las actitudes de los niños y las valoraciones del trabajo hechos por la docente en formación.</a:t>
                      </a:r>
                      <a:endParaRPr lang="es-ES" sz="1400" dirty="0"/>
                    </a:p>
                    <a:p>
                      <a:pPr marL="342900" marR="59055" lvl="0" indent="-342900" algn="just">
                        <a:spcAft>
                          <a:spcPts val="0"/>
                        </a:spcAft>
                        <a:buFont typeface="Symbol"/>
                        <a:buBlip>
                          <a:blip r:embed="rId2"/>
                        </a:buBlip>
                      </a:pPr>
                      <a:r>
                        <a:rPr lang="es-MX" sz="1400" dirty="0"/>
                        <a:t>Adecuaciones curriculares: sólo algunas modificaciones en cuanto al tiempo de realización de las actividades.</a:t>
                      </a:r>
                      <a:endParaRPr lang="es-ES" sz="1400" dirty="0">
                        <a:latin typeface="Calibri"/>
                        <a:ea typeface="Times New Roman"/>
                      </a:endParaRPr>
                    </a:p>
                  </a:txBody>
                  <a:tcPr marL="54820" marR="54820" marT="0" marB="0"/>
                </a:tc>
              </a:tr>
              <a:tr h="1121304">
                <a:tc>
                  <a:txBody>
                    <a:bodyPr/>
                    <a:lstStyle/>
                    <a:p>
                      <a:pPr algn="ctr">
                        <a:lnSpc>
                          <a:spcPct val="115000"/>
                        </a:lnSpc>
                        <a:spcAft>
                          <a:spcPts val="0"/>
                        </a:spcAft>
                      </a:pPr>
                      <a:endParaRPr lang="es-ES" sz="1600" dirty="0" smtClean="0">
                        <a:latin typeface="Ravie" pitchFamily="82" charset="0"/>
                      </a:endParaRPr>
                    </a:p>
                    <a:p>
                      <a:pPr algn="ctr">
                        <a:lnSpc>
                          <a:spcPct val="115000"/>
                        </a:lnSpc>
                        <a:spcAft>
                          <a:spcPts val="0"/>
                        </a:spcAft>
                      </a:pPr>
                      <a:r>
                        <a:rPr lang="es-ES" sz="1600" dirty="0" smtClean="0">
                          <a:latin typeface="Ravie" pitchFamily="82" charset="0"/>
                        </a:rPr>
                        <a:t>YENY</a:t>
                      </a:r>
                      <a:endParaRPr lang="es-ES" sz="1600" dirty="0">
                        <a:latin typeface="Ravie" pitchFamily="82" charset="0"/>
                        <a:ea typeface="Calibri"/>
                        <a:cs typeface="Times New Roman"/>
                      </a:endParaRPr>
                    </a:p>
                  </a:txBody>
                  <a:tcPr marL="54820" marR="54820" marT="0" marB="0"/>
                </a:tc>
                <a:tc>
                  <a:txBody>
                    <a:bodyPr/>
                    <a:lstStyle/>
                    <a:p>
                      <a:pPr marL="342900" lvl="0" indent="-342900" algn="just">
                        <a:lnSpc>
                          <a:spcPct val="115000"/>
                        </a:lnSpc>
                        <a:spcAft>
                          <a:spcPts val="0"/>
                        </a:spcAft>
                        <a:buFont typeface="Symbol"/>
                        <a:buBlip>
                          <a:blip r:embed="rId2"/>
                        </a:buBlip>
                      </a:pPr>
                      <a:r>
                        <a:rPr lang="es-ES" sz="1400"/>
                        <a:t>Utilización de conocimientos de los alumnos para integrarlos en el desarrollo de la clase</a:t>
                      </a:r>
                    </a:p>
                    <a:p>
                      <a:pPr marL="342900" lvl="0" indent="-342900" algn="just">
                        <a:lnSpc>
                          <a:spcPct val="115000"/>
                        </a:lnSpc>
                        <a:spcAft>
                          <a:spcPts val="0"/>
                        </a:spcAft>
                        <a:buFont typeface="Symbol"/>
                        <a:buBlip>
                          <a:blip r:embed="rId2"/>
                        </a:buBlip>
                      </a:pPr>
                      <a:r>
                        <a:rPr lang="es-ES" sz="1400"/>
                        <a:t>Comunicación con el grupo</a:t>
                      </a:r>
                    </a:p>
                    <a:p>
                      <a:pPr marL="342900" lvl="0" indent="-342900" algn="just">
                        <a:lnSpc>
                          <a:spcPct val="115000"/>
                        </a:lnSpc>
                        <a:spcAft>
                          <a:spcPts val="0"/>
                        </a:spcAft>
                        <a:buFont typeface="Symbol"/>
                        <a:buBlip>
                          <a:blip r:embed="rId2"/>
                        </a:buBlip>
                      </a:pPr>
                      <a:r>
                        <a:rPr lang="es-ES" sz="1400"/>
                        <a:t>Confianza con los alumnos</a:t>
                      </a:r>
                    </a:p>
                    <a:p>
                      <a:pPr marL="342900" lvl="0" indent="-342900" algn="just">
                        <a:lnSpc>
                          <a:spcPct val="115000"/>
                        </a:lnSpc>
                        <a:spcAft>
                          <a:spcPts val="0"/>
                        </a:spcAft>
                        <a:buFont typeface="Symbol"/>
                        <a:buBlip>
                          <a:blip r:embed="rId2"/>
                        </a:buBlip>
                      </a:pPr>
                      <a:r>
                        <a:rPr lang="es-ES" sz="1400"/>
                        <a:t>La participación de los alumnos en mis actividades</a:t>
                      </a:r>
                      <a:endParaRPr lang="es-ES" sz="1400">
                        <a:latin typeface="Calibri"/>
                        <a:ea typeface="Calibri"/>
                        <a:cs typeface="Times New Roman"/>
                      </a:endParaRPr>
                    </a:p>
                  </a:txBody>
                  <a:tcPr marL="54820" marR="54820" marT="0" marB="0"/>
                </a:tc>
              </a:tr>
              <a:tr h="2030012">
                <a:tc>
                  <a:txBody>
                    <a:bodyPr/>
                    <a:lstStyle/>
                    <a:p>
                      <a:pPr algn="ctr">
                        <a:lnSpc>
                          <a:spcPct val="115000"/>
                        </a:lnSpc>
                        <a:spcAft>
                          <a:spcPts val="0"/>
                        </a:spcAft>
                      </a:pPr>
                      <a:endParaRPr lang="es-ES" sz="1600" dirty="0" smtClean="0">
                        <a:latin typeface="Ravie" pitchFamily="82" charset="0"/>
                      </a:endParaRPr>
                    </a:p>
                    <a:p>
                      <a:pPr algn="ctr">
                        <a:lnSpc>
                          <a:spcPct val="115000"/>
                        </a:lnSpc>
                        <a:spcAft>
                          <a:spcPts val="0"/>
                        </a:spcAft>
                      </a:pPr>
                      <a:endParaRPr lang="es-ES" sz="1600" dirty="0" smtClean="0">
                        <a:latin typeface="Ravie" pitchFamily="82" charset="0"/>
                      </a:endParaRPr>
                    </a:p>
                    <a:p>
                      <a:pPr algn="ctr">
                        <a:lnSpc>
                          <a:spcPct val="115000"/>
                        </a:lnSpc>
                        <a:spcAft>
                          <a:spcPts val="0"/>
                        </a:spcAft>
                      </a:pPr>
                      <a:endParaRPr lang="es-ES" sz="1600" dirty="0" smtClean="0">
                        <a:latin typeface="Ravie" pitchFamily="82" charset="0"/>
                      </a:endParaRPr>
                    </a:p>
                    <a:p>
                      <a:pPr algn="ctr">
                        <a:lnSpc>
                          <a:spcPct val="115000"/>
                        </a:lnSpc>
                        <a:spcAft>
                          <a:spcPts val="0"/>
                        </a:spcAft>
                      </a:pPr>
                      <a:r>
                        <a:rPr lang="es-ES" sz="1600" dirty="0" smtClean="0">
                          <a:latin typeface="Ravie" pitchFamily="82" charset="0"/>
                        </a:rPr>
                        <a:t>DEISY</a:t>
                      </a:r>
                      <a:endParaRPr lang="es-ES" sz="1600" dirty="0">
                        <a:latin typeface="Ravie" pitchFamily="82" charset="0"/>
                        <a:ea typeface="Calibri"/>
                        <a:cs typeface="Times New Roman"/>
                      </a:endParaRPr>
                    </a:p>
                  </a:txBody>
                  <a:tcPr marL="54820" marR="54820" marT="0" marB="0"/>
                </a:tc>
                <a:tc>
                  <a:txBody>
                    <a:bodyPr/>
                    <a:lstStyle/>
                    <a:p>
                      <a:pPr marL="342900" lvl="0" indent="-342900" algn="just">
                        <a:lnSpc>
                          <a:spcPct val="115000"/>
                        </a:lnSpc>
                        <a:spcAft>
                          <a:spcPts val="0"/>
                        </a:spcAft>
                        <a:buFont typeface="Symbol"/>
                        <a:buBlip>
                          <a:blip r:embed="rId2"/>
                        </a:buBlip>
                      </a:pPr>
                      <a:r>
                        <a:rPr lang="es-ES" sz="1400" dirty="0"/>
                        <a:t>Los conocimientos previos y las experiencias previas que ya poseían los alumnos, facilitaron la forma de abordar las temáticas.</a:t>
                      </a:r>
                    </a:p>
                    <a:p>
                      <a:pPr marL="342900" lvl="0" indent="-342900" algn="just">
                        <a:lnSpc>
                          <a:spcPct val="115000"/>
                        </a:lnSpc>
                        <a:spcAft>
                          <a:spcPts val="0"/>
                        </a:spcAft>
                        <a:buFont typeface="Symbol"/>
                        <a:buBlip>
                          <a:blip r:embed="rId2"/>
                        </a:buBlip>
                      </a:pPr>
                      <a:r>
                        <a:rPr lang="es-ES" sz="1400" dirty="0"/>
                        <a:t>Dominio de los contenidos</a:t>
                      </a:r>
                    </a:p>
                    <a:p>
                      <a:pPr marL="342900" lvl="0" indent="-342900" algn="just">
                        <a:lnSpc>
                          <a:spcPct val="115000"/>
                        </a:lnSpc>
                        <a:spcAft>
                          <a:spcPts val="0"/>
                        </a:spcAft>
                        <a:buFont typeface="Symbol"/>
                        <a:buBlip>
                          <a:blip r:embed="rId2"/>
                        </a:buBlip>
                      </a:pPr>
                      <a:r>
                        <a:rPr lang="es-ES" sz="1400" dirty="0"/>
                        <a:t>En las asignaturas que se logre abordar las temáticas formalmente, alcance los propósitos puntualizados en la planeación.</a:t>
                      </a:r>
                    </a:p>
                    <a:p>
                      <a:pPr marL="342900" lvl="0" indent="-342900" algn="just">
                        <a:lnSpc>
                          <a:spcPct val="115000"/>
                        </a:lnSpc>
                        <a:spcAft>
                          <a:spcPts val="0"/>
                        </a:spcAft>
                        <a:buFont typeface="Symbol"/>
                        <a:buBlip>
                          <a:blip r:embed="rId2"/>
                        </a:buBlip>
                      </a:pPr>
                      <a:r>
                        <a:rPr lang="es-ES" sz="1400" dirty="0"/>
                        <a:t>Logre un buen control de grupo  gracias a que los niños poseen significativos valores como la responsabilidad en el trabajo individual, grupal y en equipo, así como el respeto por las instrucciones de la docente y las opiniones entre compañeros. </a:t>
                      </a:r>
                      <a:endParaRPr lang="es-ES" sz="1400" dirty="0">
                        <a:latin typeface="Calibri"/>
                        <a:ea typeface="Calibri"/>
                        <a:cs typeface="Times New Roman"/>
                      </a:endParaRPr>
                    </a:p>
                  </a:txBody>
                  <a:tcPr marL="54820" marR="54820" marT="0" marB="0"/>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85720" y="571479"/>
          <a:ext cx="7500990" cy="4014237"/>
        </p:xfrm>
        <a:graphic>
          <a:graphicData uri="http://schemas.openxmlformats.org/drawingml/2006/table">
            <a:tbl>
              <a:tblPr>
                <a:tableStyleId>{3C2FFA5D-87B4-456A-9821-1D502468CF0F}</a:tableStyleId>
              </a:tblPr>
              <a:tblGrid>
                <a:gridCol w="1569793"/>
                <a:gridCol w="5931197"/>
              </a:tblGrid>
              <a:tr h="364931">
                <a:tc>
                  <a:txBody>
                    <a:bodyPr/>
                    <a:lstStyle/>
                    <a:p>
                      <a:pPr algn="ctr">
                        <a:lnSpc>
                          <a:spcPct val="115000"/>
                        </a:lnSpc>
                        <a:spcAft>
                          <a:spcPts val="0"/>
                        </a:spcAft>
                      </a:pPr>
                      <a:r>
                        <a:rPr lang="es-ES" sz="1600" dirty="0">
                          <a:latin typeface="Ravie" pitchFamily="82" charset="0"/>
                        </a:rPr>
                        <a:t>ALVARO </a:t>
                      </a:r>
                      <a:endParaRPr lang="es-ES" sz="1600" dirty="0">
                        <a:latin typeface="Ravie" pitchFamily="82" charset="0"/>
                        <a:ea typeface="Calibri"/>
                        <a:cs typeface="Times New Roman"/>
                      </a:endParaRPr>
                    </a:p>
                  </a:txBody>
                  <a:tcPr marL="68580" marR="68580" marT="0" marB="0"/>
                </a:tc>
                <a:tc>
                  <a:txBody>
                    <a:bodyPr/>
                    <a:lstStyle/>
                    <a:p>
                      <a:pPr marL="342900" lvl="0" indent="-342900" algn="just" rtl="0" eaLnBrk="1" latinLnBrk="0" hangingPunct="1">
                        <a:lnSpc>
                          <a:spcPct val="115000"/>
                        </a:lnSpc>
                        <a:spcAft>
                          <a:spcPts val="0"/>
                        </a:spcAft>
                        <a:buFont typeface="Symbol"/>
                        <a:buBlip>
                          <a:blip r:embed="rId2"/>
                        </a:buBlip>
                      </a:pPr>
                      <a:endParaRPr kumimoji="0" lang="es-ES" sz="1400" kern="1200" dirty="0">
                        <a:solidFill>
                          <a:schemeClr val="dk1"/>
                        </a:solidFill>
                        <a:latin typeface="+mn-lt"/>
                        <a:ea typeface="+mn-ea"/>
                        <a:cs typeface="+mn-cs"/>
                      </a:endParaRPr>
                    </a:p>
                  </a:txBody>
                  <a:tcPr marL="68580" marR="68580" marT="0" marB="0"/>
                </a:tc>
              </a:tr>
              <a:tr h="1459723">
                <a:tc>
                  <a:txBody>
                    <a:bodyPr/>
                    <a:lstStyle/>
                    <a:p>
                      <a:pPr algn="ctr">
                        <a:lnSpc>
                          <a:spcPct val="115000"/>
                        </a:lnSpc>
                        <a:spcAft>
                          <a:spcPts val="0"/>
                        </a:spcAft>
                      </a:pPr>
                      <a:endParaRPr lang="es-ES" sz="1600" dirty="0" smtClean="0">
                        <a:latin typeface="Ravie" pitchFamily="82" charset="0"/>
                      </a:endParaRPr>
                    </a:p>
                    <a:p>
                      <a:pPr algn="ctr">
                        <a:lnSpc>
                          <a:spcPct val="115000"/>
                        </a:lnSpc>
                        <a:spcAft>
                          <a:spcPts val="0"/>
                        </a:spcAft>
                      </a:pPr>
                      <a:endParaRPr lang="es-ES" sz="1600" dirty="0" smtClean="0">
                        <a:latin typeface="Ravie" pitchFamily="82" charset="0"/>
                      </a:endParaRPr>
                    </a:p>
                    <a:p>
                      <a:pPr algn="ctr">
                        <a:lnSpc>
                          <a:spcPct val="115000"/>
                        </a:lnSpc>
                        <a:spcAft>
                          <a:spcPts val="0"/>
                        </a:spcAft>
                      </a:pPr>
                      <a:r>
                        <a:rPr lang="es-ES" sz="1600" dirty="0" smtClean="0">
                          <a:latin typeface="Ravie" pitchFamily="82" charset="0"/>
                        </a:rPr>
                        <a:t>MARA</a:t>
                      </a:r>
                      <a:endParaRPr lang="es-ES" sz="1600" dirty="0">
                        <a:latin typeface="Ravie" pitchFamily="82" charset="0"/>
                        <a:ea typeface="Calibri"/>
                        <a:cs typeface="Times New Roman"/>
                      </a:endParaRPr>
                    </a:p>
                  </a:txBody>
                  <a:tcPr marL="68580" marR="68580" marT="0" marB="0"/>
                </a:tc>
                <a:tc>
                  <a:txBody>
                    <a:bodyPr/>
                    <a:lstStyle/>
                    <a:p>
                      <a:pPr marL="342900" lvl="0" indent="-342900" algn="just" rtl="0" eaLnBrk="1" latinLnBrk="0" hangingPunct="1">
                        <a:lnSpc>
                          <a:spcPct val="115000"/>
                        </a:lnSpc>
                        <a:spcAft>
                          <a:spcPts val="0"/>
                        </a:spcAft>
                        <a:buFont typeface="Symbol"/>
                        <a:buBlip>
                          <a:blip r:embed="rId2"/>
                        </a:buBlip>
                      </a:pPr>
                      <a:r>
                        <a:rPr kumimoji="0" lang="es-ES" sz="1400" kern="1200" dirty="0"/>
                        <a:t>Seguridad</a:t>
                      </a:r>
                    </a:p>
                    <a:p>
                      <a:pPr marL="342900" lvl="0" indent="-342900" algn="just" rtl="0" eaLnBrk="1" latinLnBrk="0" hangingPunct="1">
                        <a:lnSpc>
                          <a:spcPct val="115000"/>
                        </a:lnSpc>
                        <a:spcAft>
                          <a:spcPts val="0"/>
                        </a:spcAft>
                        <a:buFont typeface="Symbol"/>
                        <a:buBlip>
                          <a:blip r:embed="rId2"/>
                        </a:buBlip>
                      </a:pPr>
                      <a:r>
                        <a:rPr kumimoji="0" lang="es-ES" sz="1400" kern="1200" dirty="0"/>
                        <a:t>Conocimiento integral del tema</a:t>
                      </a:r>
                    </a:p>
                    <a:p>
                      <a:pPr marL="342900" lvl="0" indent="-342900" algn="just" rtl="0" eaLnBrk="1" latinLnBrk="0" hangingPunct="1">
                        <a:lnSpc>
                          <a:spcPct val="115000"/>
                        </a:lnSpc>
                        <a:spcAft>
                          <a:spcPts val="0"/>
                        </a:spcAft>
                        <a:buFont typeface="Symbol"/>
                        <a:buBlip>
                          <a:blip r:embed="rId2"/>
                        </a:buBlip>
                      </a:pPr>
                      <a:r>
                        <a:rPr kumimoji="0" lang="es-ES" sz="1400" kern="1200" dirty="0"/>
                        <a:t>Planeación formalmente organizada</a:t>
                      </a:r>
                    </a:p>
                    <a:p>
                      <a:pPr marL="342900" lvl="0" indent="-342900" algn="just" rtl="0" eaLnBrk="1" latinLnBrk="0" hangingPunct="1">
                        <a:lnSpc>
                          <a:spcPct val="115000"/>
                        </a:lnSpc>
                        <a:spcAft>
                          <a:spcPts val="0"/>
                        </a:spcAft>
                        <a:buFont typeface="Symbol"/>
                        <a:buBlip>
                          <a:blip r:embed="rId2"/>
                        </a:buBlip>
                      </a:pPr>
                      <a:r>
                        <a:rPr kumimoji="0" lang="es-ES" sz="1400" kern="1200" dirty="0"/>
                        <a:t>Actividades Propuestas adecuadas a las necesidades del grupo</a:t>
                      </a:r>
                      <a:endParaRPr kumimoji="0" lang="es-ES" sz="1400" kern="1200" dirty="0">
                        <a:solidFill>
                          <a:schemeClr val="dk1"/>
                        </a:solidFill>
                        <a:latin typeface="+mn-lt"/>
                        <a:ea typeface="+mn-ea"/>
                        <a:cs typeface="+mn-cs"/>
                      </a:endParaRPr>
                    </a:p>
                  </a:txBody>
                  <a:tcPr marL="68580" marR="68580" marT="0" marB="0"/>
                </a:tc>
              </a:tr>
              <a:tr h="2189583">
                <a:tc>
                  <a:txBody>
                    <a:bodyPr/>
                    <a:lstStyle/>
                    <a:p>
                      <a:pPr algn="ctr">
                        <a:lnSpc>
                          <a:spcPct val="115000"/>
                        </a:lnSpc>
                        <a:spcAft>
                          <a:spcPts val="0"/>
                        </a:spcAft>
                      </a:pPr>
                      <a:endParaRPr lang="es-ES" sz="1600" dirty="0" smtClean="0">
                        <a:latin typeface="Ravie" pitchFamily="82" charset="0"/>
                      </a:endParaRPr>
                    </a:p>
                    <a:p>
                      <a:pPr algn="ctr">
                        <a:lnSpc>
                          <a:spcPct val="115000"/>
                        </a:lnSpc>
                        <a:spcAft>
                          <a:spcPts val="0"/>
                        </a:spcAft>
                      </a:pPr>
                      <a:endParaRPr lang="es-ES" sz="1600" dirty="0" smtClean="0">
                        <a:latin typeface="Ravie" pitchFamily="82" charset="0"/>
                      </a:endParaRPr>
                    </a:p>
                    <a:p>
                      <a:pPr algn="ctr">
                        <a:lnSpc>
                          <a:spcPct val="115000"/>
                        </a:lnSpc>
                        <a:spcAft>
                          <a:spcPts val="0"/>
                        </a:spcAft>
                      </a:pPr>
                      <a:endParaRPr lang="es-ES" sz="1600" dirty="0" smtClean="0">
                        <a:latin typeface="Ravie" pitchFamily="82" charset="0"/>
                      </a:endParaRPr>
                    </a:p>
                    <a:p>
                      <a:pPr algn="ctr">
                        <a:lnSpc>
                          <a:spcPct val="115000"/>
                        </a:lnSpc>
                        <a:spcAft>
                          <a:spcPts val="0"/>
                        </a:spcAft>
                      </a:pPr>
                      <a:r>
                        <a:rPr lang="es-ES" sz="1600" dirty="0" smtClean="0">
                          <a:latin typeface="Ravie" pitchFamily="82" charset="0"/>
                        </a:rPr>
                        <a:t>ALBERTO </a:t>
                      </a:r>
                      <a:endParaRPr lang="es-ES" sz="1600" dirty="0">
                        <a:latin typeface="Ravie" pitchFamily="82" charset="0"/>
                        <a:ea typeface="Calibri"/>
                        <a:cs typeface="Times New Roman"/>
                      </a:endParaRPr>
                    </a:p>
                  </a:txBody>
                  <a:tcPr marL="68580" marR="68580" marT="0" marB="0"/>
                </a:tc>
                <a:tc>
                  <a:txBody>
                    <a:bodyPr/>
                    <a:lstStyle/>
                    <a:p>
                      <a:pPr marL="342900" lvl="0" indent="-342900" algn="just" rtl="0" eaLnBrk="1" latinLnBrk="0" hangingPunct="1">
                        <a:lnSpc>
                          <a:spcPct val="115000"/>
                        </a:lnSpc>
                        <a:spcAft>
                          <a:spcPts val="0"/>
                        </a:spcAft>
                        <a:buFont typeface="Symbol"/>
                        <a:buBlip>
                          <a:blip r:embed="rId2"/>
                        </a:buBlip>
                      </a:pPr>
                      <a:r>
                        <a:rPr kumimoji="0" lang="es-ES" sz="1400" kern="1200" dirty="0"/>
                        <a:t>Puedo mencionar las observaciones que mi titular realizo en mi hoja de evaluación, mencionando como fortaleza la participación ante los alumnos independientemente de mis actividades planeadas, al igual que el interés en el trabajo de los niños y el trabajo del docente titular, el trabajo ante los niños fue adecuado y propio.</a:t>
                      </a:r>
                      <a:endParaRPr kumimoji="0" lang="es-ES" sz="1400" kern="1200" dirty="0">
                        <a:solidFill>
                          <a:schemeClr val="dk1"/>
                        </a:solidFill>
                        <a:latin typeface="+mn-lt"/>
                        <a:ea typeface="+mn-ea"/>
                        <a:cs typeface="+mn-cs"/>
                      </a:endParaRPr>
                    </a:p>
                  </a:txBody>
                  <a:tcPr marL="68580" marR="68580" marT="0" marB="0"/>
                </a:tc>
              </a:tr>
            </a:tbl>
          </a:graphicData>
        </a:graphic>
      </p:graphicFrame>
      <p:pic>
        <p:nvPicPr>
          <p:cNvPr id="5" name="4 Imagen" descr="present_001.png">
            <a:hlinkClick r:id="rId3" action="ppaction://hlinksldjump"/>
          </p:cNvPr>
          <p:cNvPicPr>
            <a:picLocks noChangeAspect="1"/>
          </p:cNvPicPr>
          <p:nvPr/>
        </p:nvPicPr>
        <p:blipFill>
          <a:blip r:embed="rId4" cstate="print"/>
          <a:stretch>
            <a:fillRect/>
          </a:stretch>
        </p:blipFill>
        <p:spPr>
          <a:xfrm>
            <a:off x="8286744" y="6034082"/>
            <a:ext cx="857256" cy="82391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Personalizado 2">
      <a:dk1>
        <a:sysClr val="windowText" lastClr="000000"/>
      </a:dk1>
      <a:lt1>
        <a:srgbClr val="D487C4"/>
      </a:lt1>
      <a:dk2>
        <a:srgbClr val="B13F9A"/>
      </a:dk2>
      <a:lt2>
        <a:srgbClr val="F0D7EB"/>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574</TotalTime>
  <Words>1501</Words>
  <Application>Microsoft Office PowerPoint</Application>
  <PresentationFormat>Presentación en pantalla (4:3)</PresentationFormat>
  <Paragraphs>147</Paragraphs>
  <Slides>18</Slides>
  <Notes>1</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Opulento</vt:lpstr>
      <vt:lpstr>Análisis de la primera jornada de observación y práctica docente.</vt:lpstr>
      <vt:lpstr>Introducción </vt:lpstr>
      <vt:lpstr>Diapositiva 3</vt:lpstr>
      <vt:lpstr>CONTEXTUALIZACIÓN </vt:lpstr>
      <vt:lpstr>Diapositiva 5</vt:lpstr>
      <vt:lpstr>CARACTERISTICAS DEL CONTEXTO ESCOLAR</vt:lpstr>
      <vt:lpstr>EXPERIENCIAS DE  LA PRÁCTICA</vt:lpstr>
      <vt:lpstr>FORTALEZAS</vt:lpstr>
      <vt:lpstr>Diapositiva 9</vt:lpstr>
      <vt:lpstr>OPORTUNIDADES</vt:lpstr>
      <vt:lpstr>Diapositiva 11</vt:lpstr>
      <vt:lpstr>DEBILIDADES</vt:lpstr>
      <vt:lpstr>Diapositiva 13</vt:lpstr>
      <vt:lpstr>AMENAZAS</vt:lpstr>
      <vt:lpstr>Diapositiva 15</vt:lpstr>
      <vt:lpstr>EVIDENCIAS </vt:lpstr>
      <vt:lpstr>Diapositiva 17</vt:lpstr>
      <vt:lpstr>Diapositiva 18</vt:lpstr>
    </vt:vector>
  </TitlesOfParts>
  <Company>SANDOS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Recuperación de la primera jornada de observación y práctica.</dc:title>
  <dc:creator>ACER ONE</dc:creator>
  <cp:lastModifiedBy>Usuario</cp:lastModifiedBy>
  <cp:revision>62</cp:revision>
  <dcterms:created xsi:type="dcterms:W3CDTF">2010-10-20T14:20:21Z</dcterms:created>
  <dcterms:modified xsi:type="dcterms:W3CDTF">2010-10-26T15:55:59Z</dcterms:modified>
</cp:coreProperties>
</file>